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3/4/2023</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C40F4739-9812-4A9F-890D-2AD6BA5F6EE8}" type="datetimeFigureOut">
              <a:rPr lang="en-US" dirty="0"/>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fr-FR" smtClean="0"/>
              <a:t>Modifiez le style du titre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18845AC5-A3F8-44AA-BA8F-596CDCC976D3}"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fr-FR" smtClean="0"/>
              <a:t>Modifiez le style du titre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C873B183-A821-4095-A363-9EC968635539}"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174D01B4-0AA5-45E6-B2E6-5FA4078AEBCF}"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fr-FR" smtClean="0"/>
              <a:t>Modifiez le style du titre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3/4/2023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fr-FR" smtClean="0"/>
              <a:t>Modifiez le style du titre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3/4/2023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nchorCtr="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fr-FR" smtClean="0"/>
              <a:t>Modifiez le style du titre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8AAA073D-A903-47F8-8D16-77642FB0DF1F}" type="datetimeFigureOut">
              <a:rPr lang="en-US" dirty="0"/>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3/4/2023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3/4/2023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3/4/2023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fr-FR" smtClean="0"/>
              <a:t>Modifiez le style du titre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E665CEB-0076-4E37-B880-BCEA9784DE0A}" type="datetimeFigureOut">
              <a:rPr lang="en-US" dirty="0"/>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6149E5E-3896-4118-99A7-7B85668F1C5E}" type="datetimeFigureOut">
              <a:rPr lang="en-US" dirty="0"/>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3/4/2023</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455721" y="708815"/>
            <a:ext cx="8825658" cy="2677648"/>
          </a:xfrm>
        </p:spPr>
        <p:txBody>
          <a:bodyPr/>
          <a:lstStyle/>
          <a:p>
            <a:pPr algn="ctr"/>
            <a:r>
              <a:rPr lang="ar-DZ" sz="6000" b="1" dirty="0" smtClean="0"/>
              <a:t>محاضرة رقم 06</a:t>
            </a:r>
            <a:r>
              <a:rPr lang="ar-DZ" dirty="0" smtClean="0"/>
              <a:t/>
            </a:r>
            <a:br>
              <a:rPr lang="ar-DZ" dirty="0" smtClean="0"/>
            </a:br>
            <a:r>
              <a:rPr lang="ar-DZ" dirty="0" smtClean="0"/>
              <a:t>القيود الواردة على تحريك الدعوى العمومية</a:t>
            </a:r>
            <a:endParaRPr lang="fr-FR" dirty="0"/>
          </a:p>
        </p:txBody>
      </p:sp>
      <p:sp>
        <p:nvSpPr>
          <p:cNvPr id="3" name="Sous-titre 2"/>
          <p:cNvSpPr>
            <a:spLocks noGrp="1"/>
          </p:cNvSpPr>
          <p:nvPr>
            <p:ph type="subTitle" idx="1"/>
          </p:nvPr>
        </p:nvSpPr>
        <p:spPr>
          <a:xfrm>
            <a:off x="1129197" y="3708433"/>
            <a:ext cx="8825658" cy="861420"/>
          </a:xfrm>
        </p:spPr>
        <p:txBody>
          <a:bodyPr>
            <a:noAutofit/>
          </a:bodyPr>
          <a:lstStyle/>
          <a:p>
            <a:r>
              <a:rPr lang="ar-DZ" sz="8800" dirty="0" smtClean="0">
                <a:latin typeface="Aldhabi" panose="01000000000000000000" pitchFamily="2" charset="-78"/>
                <a:cs typeface="Aldhabi" panose="01000000000000000000" pitchFamily="2" charset="-78"/>
              </a:rPr>
              <a:t>والاتهام من غير النيابة العامة</a:t>
            </a:r>
            <a:endParaRPr lang="fr-FR" sz="88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283871358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4400" b="1" dirty="0" smtClean="0">
                <a:effectLst>
                  <a:outerShdw blurRad="38100" dist="38100" dir="2700000" algn="tl">
                    <a:srgbClr val="000000">
                      <a:alpha val="43137"/>
                    </a:srgbClr>
                  </a:outerShdw>
                </a:effectLst>
              </a:rPr>
              <a:t>آثار تقديم شكوى</a:t>
            </a:r>
            <a:endParaRPr lang="fr-FR" sz="4400" b="1" dirty="0">
              <a:effectLst>
                <a:outerShdw blurRad="38100" dist="38100" dir="2700000" algn="tl">
                  <a:srgbClr val="000000">
                    <a:alpha val="43137"/>
                  </a:srgbClr>
                </a:outerShdw>
              </a:effectLst>
            </a:endParaRPr>
          </a:p>
        </p:txBody>
      </p:sp>
      <p:sp>
        <p:nvSpPr>
          <p:cNvPr id="3" name="Espace réservé du texte 2"/>
          <p:cNvSpPr>
            <a:spLocks noGrp="1"/>
          </p:cNvSpPr>
          <p:nvPr>
            <p:ph type="body" idx="1"/>
          </p:nvPr>
        </p:nvSpPr>
        <p:spPr/>
        <p:txBody>
          <a:bodyPr/>
          <a:lstStyle/>
          <a:p>
            <a:pPr algn="ctr"/>
            <a:r>
              <a:rPr lang="ar-DZ" sz="3600" b="1" dirty="0">
                <a:latin typeface="Arabic Typesetting" panose="03020402040406030203" pitchFamily="66" charset="-78"/>
                <a:cs typeface="Arabic Typesetting" panose="03020402040406030203" pitchFamily="66" charset="-78"/>
              </a:rPr>
              <a:t>ب-الإجراءات اللاحقة على الشكوى</a:t>
            </a:r>
            <a:endParaRPr lang="fr-FR" sz="3600" dirty="0">
              <a:latin typeface="Arabic Typesetting" panose="03020402040406030203" pitchFamily="66" charset="-78"/>
              <a:cs typeface="Arabic Typesetting" panose="03020402040406030203" pitchFamily="66" charset="-78"/>
            </a:endParaRPr>
          </a:p>
        </p:txBody>
      </p:sp>
      <p:sp>
        <p:nvSpPr>
          <p:cNvPr id="4" name="Espace réservé du contenu 3"/>
          <p:cNvSpPr>
            <a:spLocks noGrp="1"/>
          </p:cNvSpPr>
          <p:nvPr>
            <p:ph sz="half" idx="2"/>
          </p:nvPr>
        </p:nvSpPr>
        <p:spPr/>
        <p:txBody>
          <a:bodyPr>
            <a:noAutofit/>
          </a:bodyPr>
          <a:lstStyle/>
          <a:p>
            <a:pPr algn="ctr"/>
            <a:r>
              <a:rPr lang="ar-DZ" sz="2800" dirty="0">
                <a:latin typeface="Arabic Typesetting" panose="03020402040406030203" pitchFamily="66" charset="-78"/>
                <a:cs typeface="Arabic Typesetting" panose="03020402040406030203" pitchFamily="66" charset="-78"/>
              </a:rPr>
              <a:t>متى قدمت الشكوى </a:t>
            </a:r>
            <a:r>
              <a:rPr lang="ar-DZ" sz="2800" dirty="0" smtClean="0">
                <a:latin typeface="Arabic Typesetting" panose="03020402040406030203" pitchFamily="66" charset="-78"/>
                <a:cs typeface="Arabic Typesetting" panose="03020402040406030203" pitchFamily="66" charset="-78"/>
              </a:rPr>
              <a:t>استردت </a:t>
            </a:r>
            <a:r>
              <a:rPr lang="ar-DZ" sz="2800" dirty="0">
                <a:latin typeface="Arabic Typesetting" panose="03020402040406030203" pitchFamily="66" charset="-78"/>
                <a:cs typeface="Arabic Typesetting" panose="03020402040406030203" pitchFamily="66" charset="-78"/>
              </a:rPr>
              <a:t>النيابة العامة حريتها في تحريك الدعوى الجنائية، وجاز لها مباشرة كافة إجراءات </a:t>
            </a:r>
            <a:r>
              <a:rPr lang="ar-DZ" sz="2800" dirty="0" smtClean="0">
                <a:latin typeface="Arabic Typesetting" panose="03020402040406030203" pitchFamily="66" charset="-78"/>
                <a:cs typeface="Arabic Typesetting" panose="03020402040406030203" pitchFamily="66" charset="-78"/>
              </a:rPr>
              <a:t>الاتهام </a:t>
            </a:r>
            <a:r>
              <a:rPr lang="ar-DZ" sz="2800" dirty="0">
                <a:latin typeface="Arabic Typesetting" panose="03020402040406030203" pitchFamily="66" charset="-78"/>
                <a:cs typeface="Arabic Typesetting" panose="03020402040406030203" pitchFamily="66" charset="-78"/>
              </a:rPr>
              <a:t>والتحقيق والمحاكمة، لكنها ليست ملزمة بتحريك الدعوى الجنائية أو رفعها أمام المحكمة، فإن سلطتها في الملائمة تسمح لها بعدم تحريك الدعوى الجنائية وقد ترى بعد تحقيقها أن الأدلة غير كافية فتأمر بالأوجه لإقامتها، ولا يقبل من الشاكي تجزئة شكواه، بأن يطلب مجرد التحقيق مع المتهم دون رفع الدعوى الجنائية عليه</a:t>
            </a:r>
            <a:endParaRPr lang="fr-FR" sz="2800" dirty="0">
              <a:latin typeface="Arabic Typesetting" panose="03020402040406030203" pitchFamily="66" charset="-78"/>
              <a:cs typeface="Arabic Typesetting" panose="03020402040406030203" pitchFamily="66" charset="-78"/>
            </a:endParaRPr>
          </a:p>
        </p:txBody>
      </p:sp>
      <p:sp>
        <p:nvSpPr>
          <p:cNvPr id="5" name="Espace réservé du texte 4"/>
          <p:cNvSpPr>
            <a:spLocks noGrp="1"/>
          </p:cNvSpPr>
          <p:nvPr>
            <p:ph type="body" sz="quarter" idx="3"/>
          </p:nvPr>
        </p:nvSpPr>
        <p:spPr/>
        <p:txBody>
          <a:bodyPr/>
          <a:lstStyle/>
          <a:p>
            <a:pPr algn="ctr"/>
            <a:r>
              <a:rPr lang="ar-DZ" sz="3600" b="1" dirty="0">
                <a:latin typeface="Arabic Typesetting" panose="03020402040406030203" pitchFamily="66" charset="-78"/>
                <a:cs typeface="Arabic Typesetting" panose="03020402040406030203" pitchFamily="66" charset="-78"/>
              </a:rPr>
              <a:t>أ-الإجراءات السابقة على الشكوى</a:t>
            </a:r>
            <a:endParaRPr lang="fr-FR" sz="3600" dirty="0">
              <a:latin typeface="Arabic Typesetting" panose="03020402040406030203" pitchFamily="66" charset="-78"/>
              <a:cs typeface="Arabic Typesetting" panose="03020402040406030203" pitchFamily="66" charset="-78"/>
            </a:endParaRPr>
          </a:p>
        </p:txBody>
      </p:sp>
      <p:sp>
        <p:nvSpPr>
          <p:cNvPr id="6" name="Espace réservé du contenu 5"/>
          <p:cNvSpPr>
            <a:spLocks noGrp="1"/>
          </p:cNvSpPr>
          <p:nvPr>
            <p:ph sz="quarter" idx="4"/>
          </p:nvPr>
        </p:nvSpPr>
        <p:spPr/>
        <p:txBody>
          <a:bodyPr>
            <a:noAutofit/>
          </a:bodyPr>
          <a:lstStyle/>
          <a:p>
            <a:pPr algn="ctr"/>
            <a:r>
              <a:rPr lang="ar-DZ" sz="2800" dirty="0" smtClean="0">
                <a:latin typeface="Arabic Typesetting" panose="03020402040406030203" pitchFamily="66" charset="-78"/>
                <a:cs typeface="Arabic Typesetting" panose="03020402040406030203" pitchFamily="66" charset="-78"/>
              </a:rPr>
              <a:t>إذا </a:t>
            </a:r>
            <a:r>
              <a:rPr lang="ar-DZ" sz="2800" dirty="0">
                <a:latin typeface="Arabic Typesetting" panose="03020402040406030203" pitchFamily="66" charset="-78"/>
                <a:cs typeface="Arabic Typesetting" panose="03020402040406030203" pitchFamily="66" charset="-78"/>
              </a:rPr>
              <a:t>كانت النيابة العامة تمتنع عن تحريك الدعوى العمومية حتى تتلقى الشكوى، فإنه على عكس من ذلك يجوز مباشرة أعمال </a:t>
            </a:r>
            <a:r>
              <a:rPr lang="ar-DZ" sz="2800" dirty="0" smtClean="0">
                <a:latin typeface="Arabic Typesetting" panose="03020402040406030203" pitchFamily="66" charset="-78"/>
                <a:cs typeface="Arabic Typesetting" panose="03020402040406030203" pitchFamily="66" charset="-78"/>
              </a:rPr>
              <a:t>الاستدلال </a:t>
            </a:r>
            <a:r>
              <a:rPr lang="ar-DZ" sz="2800" dirty="0">
                <a:latin typeface="Arabic Typesetting" panose="03020402040406030203" pitchFamily="66" charset="-78"/>
                <a:cs typeface="Arabic Typesetting" panose="03020402040406030203" pitchFamily="66" charset="-78"/>
              </a:rPr>
              <a:t>وتكون صحيحة قبل تقديم الشكوى، وعلى ذلك أن الإجراءات </a:t>
            </a:r>
            <a:r>
              <a:rPr lang="ar-DZ" sz="2800" dirty="0" smtClean="0">
                <a:latin typeface="Arabic Typesetting" panose="03020402040406030203" pitchFamily="66" charset="-78"/>
                <a:cs typeface="Arabic Typesetting" panose="03020402040406030203" pitchFamily="66" charset="-78"/>
              </a:rPr>
              <a:t>الاستدلالية </a:t>
            </a:r>
            <a:r>
              <a:rPr lang="ar-DZ" sz="2800" dirty="0">
                <a:latin typeface="Arabic Typesetting" panose="03020402040406030203" pitchFamily="66" charset="-78"/>
                <a:cs typeface="Arabic Typesetting" panose="03020402040406030203" pitchFamily="66" charset="-78"/>
              </a:rPr>
              <a:t>ليست من إجراءات الدعوى العمومية، بل هي أعمال سابقة على تحريك هذه الدعوى، لأن قيد الشكوى ينصرف إلى إجراءات تحريك الدعوى العمومية دون ما يسبقها من إجراءات البحث والتحري أو أعمال </a:t>
            </a:r>
            <a:r>
              <a:rPr lang="ar-DZ" sz="2800" dirty="0" smtClean="0">
                <a:latin typeface="Arabic Typesetting" panose="03020402040406030203" pitchFamily="66" charset="-78"/>
                <a:cs typeface="Arabic Typesetting" panose="03020402040406030203" pitchFamily="66" charset="-78"/>
              </a:rPr>
              <a:t>الاستدلال</a:t>
            </a:r>
            <a:endParaRPr lang="fr-F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770397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5400" dirty="0" smtClean="0">
                <a:latin typeface="Arabic Typesetting" panose="03020402040406030203" pitchFamily="66" charset="-78"/>
                <a:cs typeface="Arabic Typesetting" panose="03020402040406030203" pitchFamily="66" charset="-78"/>
              </a:rPr>
              <a:t>انقضاء الحق في الشكوى</a:t>
            </a:r>
            <a:endParaRPr lang="fr-FR" sz="5400" dirty="0">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a:xfrm>
            <a:off x="2185265" y="2294407"/>
            <a:ext cx="8761412" cy="3416300"/>
          </a:xfrm>
        </p:spPr>
        <p:txBody>
          <a:bodyPr>
            <a:normAutofit lnSpcReduction="10000"/>
          </a:bodyPr>
          <a:lstStyle/>
          <a:p>
            <a:pPr algn="r"/>
            <a:r>
              <a:rPr lang="ar-DZ" sz="2800" b="1" dirty="0" smtClean="0">
                <a:latin typeface="Arabic Typesetting" panose="03020402040406030203" pitchFamily="66" charset="-78"/>
                <a:cs typeface="Arabic Typesetting" panose="03020402040406030203" pitchFamily="66" charset="-78"/>
              </a:rPr>
              <a:t>أ-مضي المدة</a:t>
            </a:r>
            <a:r>
              <a:rPr lang="ar-DZ" sz="2800" dirty="0" smtClean="0">
                <a:latin typeface="Arabic Typesetting" panose="03020402040406030203" pitchFamily="66" charset="-78"/>
                <a:cs typeface="Arabic Typesetting" panose="03020402040406030203" pitchFamily="66" charset="-78"/>
              </a:rPr>
              <a:t>: لم </a:t>
            </a:r>
            <a:r>
              <a:rPr lang="ar-DZ" sz="2800" dirty="0">
                <a:latin typeface="Arabic Typesetting" panose="03020402040406030203" pitchFamily="66" charset="-78"/>
                <a:cs typeface="Arabic Typesetting" panose="03020402040406030203" pitchFamily="66" charset="-78"/>
              </a:rPr>
              <a:t>ينص </a:t>
            </a:r>
            <a:r>
              <a:rPr lang="ar-DZ" sz="2800" b="1" dirty="0">
                <a:latin typeface="Arabic Typesetting" panose="03020402040406030203" pitchFamily="66" charset="-78"/>
                <a:cs typeface="Arabic Typesetting" panose="03020402040406030203" pitchFamily="66" charset="-78"/>
              </a:rPr>
              <a:t>المشرع الجزائري</a:t>
            </a:r>
            <a:r>
              <a:rPr lang="ar-DZ" sz="2800" dirty="0">
                <a:latin typeface="Arabic Typesetting" panose="03020402040406030203" pitchFamily="66" charset="-78"/>
                <a:cs typeface="Arabic Typesetting" panose="03020402040406030203" pitchFamily="66" charset="-78"/>
              </a:rPr>
              <a:t> على مدة معينة بمرورها ينقضي الحق في تقديم الشكوى، ويترتب على ذلك إمكانية تقديم الشكوى من المجني عليه، حتى تسقط الدعوى العمومية ذاتها بالتقادم ، ففي الجنح على سبيل المثال تنقضي الدعوى العمومية الناشئة بمرور ثلاث سنوات</a:t>
            </a:r>
            <a:endParaRPr lang="fr-FR" sz="2800" dirty="0">
              <a:latin typeface="Arabic Typesetting" panose="03020402040406030203" pitchFamily="66" charset="-78"/>
              <a:cs typeface="Arabic Typesetting" panose="03020402040406030203" pitchFamily="66" charset="-78"/>
            </a:endParaRPr>
          </a:p>
          <a:p>
            <a:pPr algn="r"/>
            <a:r>
              <a:rPr lang="ar-DZ" sz="2400" b="1" dirty="0">
                <a:latin typeface="Arabic Typesetting" panose="03020402040406030203" pitchFamily="66" charset="-78"/>
                <a:cs typeface="Arabic Typesetting" panose="03020402040406030203" pitchFamily="66" charset="-78"/>
              </a:rPr>
              <a:t>ب-التنازل عن الشكوى: </a:t>
            </a:r>
            <a:r>
              <a:rPr lang="ar-DZ" sz="2400" dirty="0">
                <a:solidFill>
                  <a:schemeClr val="tx1"/>
                </a:solidFill>
                <a:latin typeface="Arabic Typesetting" panose="03020402040406030203" pitchFamily="66" charset="-78"/>
                <a:cs typeface="Arabic Typesetting" panose="03020402040406030203" pitchFamily="66" charset="-78"/>
              </a:rPr>
              <a:t>القاعدة أن الحق في سحب الشكوى أو التنازل عنها من إختصاص من له الحق في تقديمها، وطبقا للقواعد العامة فإن المجني عليه أو وكيله الخاص يجوز له أن يسحب الشكوى في أي طور من أطوار الإجراءات الجزائية إلى حين صدور حكم نهائي في الموضوع، وعليه يجوز سحب الشكوى بالتنازل عنها أمام ضابط الشرطة القضائية أو عضو النيابة العامة أو قاضي التحقيق متى فتح تحقيق فيها أو أمام محكمة الموضوع المرفوعة أمامها الدعوى العمومية، وهذا الحكم يشمل جميع الجرائم التي يقيد فيها المشرع الجزائري حق النيابة العامة في تحريك الدعوى بوجوب حصولها على الشكوى من المجني عليه، فتنص المادة </a:t>
            </a:r>
            <a:r>
              <a:rPr lang="ar-DZ" sz="2400" dirty="0" smtClean="0">
                <a:solidFill>
                  <a:schemeClr val="tx1"/>
                </a:solidFill>
                <a:latin typeface="Arabic Typesetting" panose="03020402040406030203" pitchFamily="66" charset="-78"/>
                <a:cs typeface="Arabic Typesetting" panose="03020402040406030203" pitchFamily="66" charset="-78"/>
              </a:rPr>
              <a:t>3/6 </a:t>
            </a:r>
            <a:r>
              <a:rPr lang="ar-DZ" sz="2400" dirty="0">
                <a:solidFill>
                  <a:schemeClr val="tx1"/>
                </a:solidFill>
                <a:latin typeface="Arabic Typesetting" panose="03020402040406030203" pitchFamily="66" charset="-78"/>
                <a:cs typeface="Arabic Typesetting" panose="03020402040406030203" pitchFamily="66" charset="-78"/>
              </a:rPr>
              <a:t>إ ج ج: </a:t>
            </a:r>
            <a:r>
              <a:rPr lang="ar-DZ" sz="2400" dirty="0" smtClean="0">
                <a:solidFill>
                  <a:schemeClr val="tx1"/>
                </a:solidFill>
                <a:latin typeface="Arabic Typesetting" panose="03020402040406030203" pitchFamily="66" charset="-78"/>
                <a:cs typeface="Arabic Typesetting" panose="03020402040406030203" pitchFamily="66" charset="-78"/>
              </a:rPr>
              <a:t>"تنقضي </a:t>
            </a:r>
            <a:r>
              <a:rPr lang="ar-DZ" sz="2400" dirty="0">
                <a:solidFill>
                  <a:schemeClr val="tx1"/>
                </a:solidFill>
                <a:latin typeface="Arabic Typesetting" panose="03020402040406030203" pitchFamily="66" charset="-78"/>
                <a:cs typeface="Arabic Typesetting" panose="03020402040406030203" pitchFamily="66" charset="-78"/>
              </a:rPr>
              <a:t>الدعوى العمومية بتنفيذ </a:t>
            </a:r>
            <a:r>
              <a:rPr lang="ar-DZ" sz="2400" dirty="0" smtClean="0">
                <a:solidFill>
                  <a:schemeClr val="tx1"/>
                </a:solidFill>
                <a:latin typeface="Arabic Typesetting" panose="03020402040406030203" pitchFamily="66" charset="-78"/>
                <a:cs typeface="Arabic Typesetting" panose="03020402040406030203" pitchFamily="66" charset="-78"/>
              </a:rPr>
              <a:t>اتفاق </a:t>
            </a:r>
            <a:r>
              <a:rPr lang="ar-DZ" sz="2400" dirty="0">
                <a:solidFill>
                  <a:schemeClr val="tx1"/>
                </a:solidFill>
                <a:latin typeface="Arabic Typesetting" panose="03020402040406030203" pitchFamily="66" charset="-78"/>
                <a:cs typeface="Arabic Typesetting" panose="03020402040406030203" pitchFamily="66" charset="-78"/>
              </a:rPr>
              <a:t>الوساطة وبسحب الشكوى إذا كانت هذه شرطا لازما للمتابعة</a:t>
            </a:r>
            <a:r>
              <a:rPr lang="ar-DZ" sz="2400" dirty="0" smtClean="0">
                <a:solidFill>
                  <a:schemeClr val="tx1"/>
                </a:solidFill>
                <a:latin typeface="Arabic Typesetting" panose="03020402040406030203" pitchFamily="66" charset="-78"/>
                <a:cs typeface="Arabic Typesetting" panose="03020402040406030203" pitchFamily="66" charset="-78"/>
              </a:rPr>
              <a:t>"</a:t>
            </a:r>
            <a:endParaRPr lang="fr-FR"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9027129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5400" b="1"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ثانيا/ الحصول على طلب</a:t>
            </a:r>
            <a:endParaRPr lang="fr-FR" sz="5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p:txBody>
          <a:bodyPr>
            <a:normAutofit/>
          </a:bodyPr>
          <a:lstStyle/>
          <a:p>
            <a:pPr algn="ctr"/>
            <a:r>
              <a:rPr lang="ar-DZ" sz="3200" dirty="0" smtClean="0">
                <a:solidFill>
                  <a:schemeClr val="tx1"/>
                </a:solidFill>
                <a:latin typeface="Arabic Typesetting" panose="03020402040406030203" pitchFamily="66" charset="-78"/>
                <a:cs typeface="Arabic Typesetting" panose="03020402040406030203" pitchFamily="66" charset="-78"/>
              </a:rPr>
              <a:t>يعرف الطلب بأنه: «تعبير عن إرادة سلطة عامة في أن تتخذ الإجراءات الناشئة عن الجريمة ارتكبت إخلالا بقوانين تخص هذه السلطة بالسهر على تنفيذها»</a:t>
            </a:r>
          </a:p>
          <a:p>
            <a:pPr algn="ctr"/>
            <a:r>
              <a:rPr lang="ar-DZ" sz="3200" dirty="0" smtClean="0">
                <a:solidFill>
                  <a:schemeClr val="tx1"/>
                </a:solidFill>
                <a:latin typeface="Arabic Typesetting" panose="03020402040406030203" pitchFamily="66" charset="-78"/>
                <a:cs typeface="Arabic Typesetting" panose="03020402040406030203" pitchFamily="66" charset="-78"/>
              </a:rPr>
              <a:t>وتعرف أيضا: «بأنه بلاغ تقدمه إحدى سلطات الدولة إلى النيابة العامة لكي تباشر الدعوى الجنائية في طائفة من الجرائم يقع العدوان فيها على مصلحة تخص السلطة التي قدمت الطلب أو على مصلحة أخرى عهد القانون إلى تلك السلطة برعايتها»</a:t>
            </a:r>
            <a:endParaRPr lang="fr-FR" sz="32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27559897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4400" dirty="0" smtClean="0"/>
              <a:t>أحكام الطلب</a:t>
            </a:r>
            <a:endParaRPr lang="fr-FR" sz="4400" dirty="0"/>
          </a:p>
        </p:txBody>
      </p:sp>
      <p:sp>
        <p:nvSpPr>
          <p:cNvPr id="3" name="Espace réservé du texte 2"/>
          <p:cNvSpPr>
            <a:spLocks noGrp="1"/>
          </p:cNvSpPr>
          <p:nvPr>
            <p:ph type="body" idx="1"/>
          </p:nvPr>
        </p:nvSpPr>
        <p:spPr/>
        <p:txBody>
          <a:bodyPr/>
          <a:lstStyle/>
          <a:p>
            <a:pPr algn="ctr"/>
            <a:r>
              <a:rPr lang="ar-DZ" sz="3600" dirty="0" smtClean="0">
                <a:latin typeface="Aldhabi" panose="01000000000000000000" pitchFamily="2" charset="-78"/>
                <a:cs typeface="Aldhabi" panose="01000000000000000000" pitchFamily="2" charset="-78"/>
              </a:rPr>
              <a:t>شكل الطلب وبياناته</a:t>
            </a:r>
            <a:endParaRPr lang="fr-FR" sz="3600" dirty="0">
              <a:latin typeface="Aldhabi" panose="01000000000000000000" pitchFamily="2" charset="-78"/>
              <a:cs typeface="Aldhabi" panose="01000000000000000000" pitchFamily="2" charset="-78"/>
            </a:endParaRPr>
          </a:p>
        </p:txBody>
      </p:sp>
      <p:sp>
        <p:nvSpPr>
          <p:cNvPr id="4" name="Espace réservé du contenu 3"/>
          <p:cNvSpPr>
            <a:spLocks noGrp="1"/>
          </p:cNvSpPr>
          <p:nvPr>
            <p:ph sz="half" idx="2"/>
          </p:nvPr>
        </p:nvSpPr>
        <p:spPr/>
        <p:txBody>
          <a:bodyPr>
            <a:normAutofit lnSpcReduction="10000"/>
          </a:bodyPr>
          <a:lstStyle/>
          <a:p>
            <a:r>
              <a:rPr lang="ar-DZ" sz="2400" dirty="0" smtClean="0">
                <a:latin typeface="Arabic Typesetting" panose="03020402040406030203" pitchFamily="66" charset="-78"/>
                <a:cs typeface="Arabic Typesetting" panose="03020402040406030203" pitchFamily="66" charset="-78"/>
              </a:rPr>
              <a:t>المشرع الجزائري لم يشترط أن يكون الطلب مكتوبا، ومع ذلك فإننا نرى أن الطلب الذي لا يتصور صدوره إلا من جهة أو سلطة عامة في الدولة، يجب أن يكون مكتوبا نظرا لما يرتبه من آثار إجرائية في رفع القيد على حرية النيابة وسلطتها في تحريك الدعوى العمومية، وإيصالها إلى يد القضاء، ولم يشترط القانون صياغة معينة يفرغ فيها الطلب، ولم يتطلب تضمينه بيانات معينة، ومع ذلك فثمة بيانات تقتضي القواعد العامة أن يتضمنها، مثل: توقيع الموظف، تاريخ صدور الطلب، بيانا واضحا للواقعة,,,,,,,,,,,,</a:t>
            </a:r>
            <a:endParaRPr lang="fr-FR" sz="2400" dirty="0">
              <a:latin typeface="Arabic Typesetting" panose="03020402040406030203" pitchFamily="66" charset="-78"/>
              <a:cs typeface="Arabic Typesetting" panose="03020402040406030203" pitchFamily="66" charset="-78"/>
            </a:endParaRPr>
          </a:p>
        </p:txBody>
      </p:sp>
      <p:sp>
        <p:nvSpPr>
          <p:cNvPr id="5" name="Espace réservé du texte 4"/>
          <p:cNvSpPr>
            <a:spLocks noGrp="1"/>
          </p:cNvSpPr>
          <p:nvPr>
            <p:ph type="body" sz="quarter" idx="3"/>
          </p:nvPr>
        </p:nvSpPr>
        <p:spPr/>
        <p:txBody>
          <a:bodyPr/>
          <a:lstStyle/>
          <a:p>
            <a:pPr algn="ctr"/>
            <a:r>
              <a:rPr lang="ar-DZ" sz="3600" dirty="0" smtClean="0">
                <a:latin typeface="Aldhabi" panose="01000000000000000000" pitchFamily="2" charset="-78"/>
                <a:cs typeface="Aldhabi" panose="01000000000000000000" pitchFamily="2" charset="-78"/>
              </a:rPr>
              <a:t>صاحب الحق في تقديم الطلب</a:t>
            </a:r>
            <a:endParaRPr lang="fr-FR" sz="3600" dirty="0">
              <a:latin typeface="Aldhabi" panose="01000000000000000000" pitchFamily="2" charset="-78"/>
              <a:cs typeface="Aldhabi" panose="01000000000000000000" pitchFamily="2" charset="-78"/>
            </a:endParaRPr>
          </a:p>
        </p:txBody>
      </p:sp>
      <p:sp>
        <p:nvSpPr>
          <p:cNvPr id="6" name="Espace réservé du contenu 5"/>
          <p:cNvSpPr>
            <a:spLocks noGrp="1"/>
          </p:cNvSpPr>
          <p:nvPr>
            <p:ph sz="quarter" idx="4"/>
          </p:nvPr>
        </p:nvSpPr>
        <p:spPr/>
        <p:txBody>
          <a:bodyPr>
            <a:noAutofit/>
          </a:bodyPr>
          <a:lstStyle/>
          <a:p>
            <a:pPr algn="ctr"/>
            <a:r>
              <a:rPr lang="ar-DZ" sz="2400" dirty="0" smtClean="0">
                <a:solidFill>
                  <a:schemeClr val="tx1"/>
                </a:solidFill>
                <a:latin typeface="Arabic Typesetting" panose="03020402040406030203" pitchFamily="66" charset="-78"/>
                <a:cs typeface="Arabic Typesetting" panose="03020402040406030203" pitchFamily="66" charset="-78"/>
              </a:rPr>
              <a:t>يقدم الطلب من السلطة أو الهيئة التي يحددها القانون، وهي تختلف باختلاف الجرائم المقيدة بالطلب، مثال: في جرائم متعهدي تموين الجيش الوطني الشعبي المنصوص عليها في المواد من 161 إلى 163 من ق ع، يختص بتقديم الطلب في مثل هذه الجرائم وزير الدفاع الوطني طبقا للمادة 164 من ق إ ج، والقانون 96/22 المتعلق بالصرف وحركة رؤوس الأموال من وإلى الخارج حيث نصت المادة 09 منه على أن الجهة المختصة بتقديم الطلب في جرائم الصرف هو وزير المالية أو أحد ممثليه المؤهلين</a:t>
            </a:r>
            <a:endParaRPr lang="fr-FR" sz="24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24913336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09503" y="2252642"/>
            <a:ext cx="4351023" cy="2283824"/>
          </a:xfrm>
        </p:spPr>
        <p:txBody>
          <a:bodyPr/>
          <a:lstStyle/>
          <a:p>
            <a:pPr algn="ctr"/>
            <a:r>
              <a:rPr lang="ar-DZ" dirty="0" smtClean="0">
                <a:latin typeface="Arabic Typesetting" panose="03020402040406030203" pitchFamily="66" charset="-78"/>
                <a:cs typeface="Arabic Typesetting" panose="03020402040406030203" pitchFamily="66" charset="-78"/>
              </a:rPr>
              <a:t>عبارة عن رخصة مكتوبة تصدر من الهيئة التي يتبعها الموظف الذي ارتكب الجريمة، بغرض السماح بتحريك الدعوى العمومية وقد وضع الإذن لحماية بعض الموظفين مثل نواب البرلمان نظرا لمهامهم الحساسة ولتمتعهم بالحصانة وكذا أعضاء المحكمة الدستورية</a:t>
            </a:r>
            <a:endParaRPr lang="fr-FR" dirty="0">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a:xfrm>
            <a:off x="8384147" y="1828800"/>
            <a:ext cx="2807703" cy="2836453"/>
          </a:xfrm>
        </p:spPr>
        <p:txBody>
          <a:bodyPr>
            <a:normAutofit/>
          </a:bodyPr>
          <a:lstStyle/>
          <a:p>
            <a:r>
              <a:rPr lang="ar-DZ" sz="8000" dirty="0">
                <a:latin typeface="Arabic Typesetting" panose="03020402040406030203" pitchFamily="66" charset="-78"/>
                <a:cs typeface="Arabic Typesetting" panose="03020402040406030203" pitchFamily="66" charset="-78"/>
              </a:rPr>
              <a:t>ثالثا/ الإذن</a:t>
            </a:r>
            <a:endParaRPr lang="fr-FR"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3412867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1142076" y="2655015"/>
            <a:ext cx="4825158" cy="3416301"/>
          </a:xfrm>
        </p:spPr>
        <p:txBody>
          <a:bodyPr>
            <a:noAutofit/>
          </a:bodyPr>
          <a:lstStyle/>
          <a:p>
            <a:pPr algn="r" rtl="1"/>
            <a:r>
              <a:rPr lang="ar-DZ" sz="3200" dirty="0" smtClean="0">
                <a:latin typeface="Arabic Typesetting" panose="03020402040406030203" pitchFamily="66" charset="-78"/>
                <a:cs typeface="Arabic Typesetting" panose="03020402040406030203" pitchFamily="66" charset="-78"/>
              </a:rPr>
              <a:t>أما بشأن </a:t>
            </a:r>
            <a:r>
              <a:rPr lang="ar-DZ" sz="3200" b="1" dirty="0" smtClean="0">
                <a:latin typeface="Arabic Typesetting" panose="03020402040406030203" pitchFamily="66" charset="-78"/>
                <a:cs typeface="Arabic Typesetting" panose="03020402040406030203" pitchFamily="66" charset="-78"/>
              </a:rPr>
              <a:t>أعضاء المحكمة الدستورية </a:t>
            </a:r>
            <a:r>
              <a:rPr lang="ar-DZ" sz="3200" dirty="0" smtClean="0">
                <a:latin typeface="Arabic Typesetting" panose="03020402040406030203" pitchFamily="66" charset="-78"/>
                <a:cs typeface="Arabic Typesetting" panose="03020402040406030203" pitchFamily="66" charset="-78"/>
              </a:rPr>
              <a:t>فتحكمه المادة 189 من الدستور التي تنص على </a:t>
            </a:r>
            <a:r>
              <a:rPr lang="ar-DZ" sz="3200" dirty="0" err="1" smtClean="0">
                <a:latin typeface="Arabic Typesetting" panose="03020402040406030203" pitchFamily="66" charset="-78"/>
                <a:cs typeface="Arabic Typesetting" panose="03020402040406030203" pitchFamily="66" charset="-78"/>
              </a:rPr>
              <a:t>مايلي</a:t>
            </a:r>
            <a:r>
              <a:rPr lang="ar-DZ" sz="3200" dirty="0" smtClean="0">
                <a:latin typeface="Arabic Typesetting" panose="03020402040406030203" pitchFamily="66" charset="-78"/>
                <a:cs typeface="Arabic Typesetting" panose="03020402040406030203" pitchFamily="66" charset="-78"/>
              </a:rPr>
              <a:t>: يتمتع أعضاء المحكمة الدستورية بالحصانة عن الأعمال المرتبطة بممارسة مهامهم</a:t>
            </a:r>
          </a:p>
          <a:p>
            <a:pPr algn="r" rtl="1"/>
            <a:r>
              <a:rPr lang="ar-DZ" sz="3200" dirty="0" smtClean="0">
                <a:latin typeface="Arabic Typesetting" panose="03020402040406030203" pitchFamily="66" charset="-78"/>
                <a:cs typeface="Arabic Typesetting" panose="03020402040406030203" pitchFamily="66" charset="-78"/>
              </a:rPr>
              <a:t>لا يمكن أن يكون عضو المحكمة الدستورية محل متابعة قضائية بسبب الأعمال غير المرتبطة بممارسة مهامهم إلا بتنازل صريح عن الحصانة أو بإذن من المحكمة الدستورية</a:t>
            </a:r>
            <a:endParaRPr lang="fr-FR" sz="3200" dirty="0">
              <a:latin typeface="Arabic Typesetting" panose="03020402040406030203" pitchFamily="66" charset="-78"/>
              <a:cs typeface="Arabic Typesetting" panose="03020402040406030203" pitchFamily="66" charset="-78"/>
            </a:endParaRPr>
          </a:p>
        </p:txBody>
      </p:sp>
      <p:sp>
        <p:nvSpPr>
          <p:cNvPr id="4" name="Espace réservé du contenu 3"/>
          <p:cNvSpPr>
            <a:spLocks noGrp="1"/>
          </p:cNvSpPr>
          <p:nvPr>
            <p:ph sz="half" idx="2"/>
          </p:nvPr>
        </p:nvSpPr>
        <p:spPr>
          <a:xfrm>
            <a:off x="6607957" y="2415056"/>
            <a:ext cx="4825159" cy="3416300"/>
          </a:xfrm>
        </p:spPr>
        <p:txBody>
          <a:bodyPr>
            <a:noAutofit/>
          </a:bodyPr>
          <a:lstStyle/>
          <a:p>
            <a:pPr algn="r" rtl="1"/>
            <a:r>
              <a:rPr lang="ar-DZ" sz="2000" b="1" dirty="0" smtClean="0">
                <a:solidFill>
                  <a:schemeClr val="tx1"/>
                </a:solidFill>
                <a:latin typeface="Arabic Typesetting" panose="03020402040406030203" pitchFamily="66" charset="-78"/>
                <a:cs typeface="Arabic Typesetting" panose="03020402040406030203" pitchFamily="66" charset="-78"/>
              </a:rPr>
              <a:t>با</a:t>
            </a:r>
            <a:r>
              <a:rPr lang="ar-DZ" sz="2800" b="1" dirty="0" smtClean="0">
                <a:solidFill>
                  <a:schemeClr val="tx1"/>
                </a:solidFill>
                <a:latin typeface="Arabic Typesetting" panose="03020402040406030203" pitchFamily="66" charset="-78"/>
                <a:cs typeface="Arabic Typesetting" panose="03020402040406030203" pitchFamily="66" charset="-78"/>
              </a:rPr>
              <a:t>لنسبة لنواب البرلمان </a:t>
            </a:r>
            <a:r>
              <a:rPr lang="ar-DZ" sz="2800" dirty="0" smtClean="0">
                <a:solidFill>
                  <a:schemeClr val="tx1"/>
                </a:solidFill>
                <a:latin typeface="Arabic Typesetting" panose="03020402040406030203" pitchFamily="66" charset="-78"/>
                <a:cs typeface="Arabic Typesetting" panose="03020402040406030203" pitchFamily="66" charset="-78"/>
              </a:rPr>
              <a:t>فتنص المادة 129 من الدستور: «يتمتع عضو البرلمان بالحصانة بالنسبة للأعمال المرتبطة بممارسة مهامه كما هي محددة في الدستور»</a:t>
            </a:r>
            <a:endParaRPr lang="ar-DZ" sz="1100" dirty="0" smtClean="0">
              <a:solidFill>
                <a:schemeClr val="tx1"/>
              </a:solidFill>
              <a:latin typeface="Arabic Typesetting" panose="03020402040406030203" pitchFamily="66" charset="-78"/>
              <a:cs typeface="Arabic Typesetting" panose="03020402040406030203" pitchFamily="66" charset="-78"/>
            </a:endParaRPr>
          </a:p>
          <a:p>
            <a:pPr algn="r" rtl="1"/>
            <a:r>
              <a:rPr lang="ar-DZ" sz="2800" dirty="0" smtClean="0">
                <a:solidFill>
                  <a:schemeClr val="tx1"/>
                </a:solidFill>
                <a:latin typeface="Arabic Typesetting" panose="03020402040406030203" pitchFamily="66" charset="-78"/>
                <a:cs typeface="Arabic Typesetting" panose="03020402040406030203" pitchFamily="66" charset="-78"/>
              </a:rPr>
              <a:t>كما تنص المادة 130 على أنه: «يمكن أن يكون عضو البرلمان محل متابعة قضائية عن الأعمال غير المرتبطة بمهامه البرلمانية بعد تنازل صريح من المعنى عن حصانته</a:t>
            </a:r>
          </a:p>
          <a:p>
            <a:pPr algn="r" rtl="1"/>
            <a:r>
              <a:rPr lang="ar-DZ" sz="2800" dirty="0" smtClean="0">
                <a:solidFill>
                  <a:schemeClr val="tx1"/>
                </a:solidFill>
                <a:latin typeface="Arabic Typesetting" panose="03020402040406030203" pitchFamily="66" charset="-78"/>
                <a:cs typeface="Arabic Typesetting" panose="03020402040406030203" pitchFamily="66" charset="-78"/>
              </a:rPr>
              <a:t>وفي حال عدم التنازل عن الحصانة، يمكن جهات الإخطار إخطار المحكمة الدستورية لاستصدار قرار بشأن رفع الحصانة من عدمها»</a:t>
            </a:r>
            <a:r>
              <a:rPr lang="ar-DZ" sz="2800" dirty="0" smtClean="0">
                <a:solidFill>
                  <a:schemeClr val="bg1"/>
                </a:solidFill>
                <a:latin typeface="Arabic Typesetting" panose="03020402040406030203" pitchFamily="66" charset="-78"/>
                <a:cs typeface="Arabic Typesetting" panose="03020402040406030203" pitchFamily="66" charset="-78"/>
              </a:rPr>
              <a:t>1</a:t>
            </a:r>
          </a:p>
          <a:p>
            <a:pPr marL="0" indent="0">
              <a:buNone/>
            </a:pPr>
            <a:endParaRPr lang="ar-DZ" sz="1050" dirty="0" smtClean="0">
              <a:solidFill>
                <a:schemeClr val="bg1"/>
              </a:solidFill>
              <a:latin typeface="Arabic Typesetting" panose="03020402040406030203" pitchFamily="66" charset="-78"/>
              <a:cs typeface="Arabic Typesetting" panose="03020402040406030203" pitchFamily="66" charset="-78"/>
            </a:endParaRPr>
          </a:p>
          <a:p>
            <a:r>
              <a:rPr lang="ar-DZ" sz="1050" dirty="0" smtClean="0">
                <a:solidFill>
                  <a:schemeClr val="bg1"/>
                </a:solidFill>
                <a:latin typeface="Arabic Typesetting" panose="03020402040406030203" pitchFamily="66" charset="-78"/>
                <a:cs typeface="Arabic Typesetting" panose="03020402040406030203" pitchFamily="66" charset="-78"/>
              </a:rPr>
              <a:t>كم</a:t>
            </a:r>
          </a:p>
        </p:txBody>
      </p:sp>
    </p:spTree>
    <p:extLst>
      <p:ext uri="{BB962C8B-B14F-4D97-AF65-F5344CB8AC3E}">
        <p14:creationId xmlns:p14="http://schemas.microsoft.com/office/powerpoint/2010/main" val="110885802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40566" y="992150"/>
            <a:ext cx="8825658" cy="2677648"/>
          </a:xfrm>
        </p:spPr>
        <p:txBody>
          <a:bodyPr/>
          <a:lstStyle/>
          <a:p>
            <a:r>
              <a:rPr lang="ar-DZ" sz="9600" dirty="0" smtClean="0">
                <a:latin typeface="Aldhabi" panose="01000000000000000000" pitchFamily="2" charset="-78"/>
                <a:cs typeface="Aldhabi" panose="01000000000000000000" pitchFamily="2" charset="-78"/>
              </a:rPr>
              <a:t>نواصل مع الاتهام من غير النيابة</a:t>
            </a:r>
            <a:endParaRPr lang="fr-FR" sz="96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143873186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4800" dirty="0" smtClean="0"/>
              <a:t>القيود الواردة على تحريك الدعوى العمومية</a:t>
            </a:r>
            <a:endParaRPr lang="fr-FR" sz="4800"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92892" y="2912592"/>
            <a:ext cx="4270375" cy="3416300"/>
          </a:xfrm>
        </p:spPr>
      </p:pic>
    </p:spTree>
    <p:extLst>
      <p:ext uri="{BB962C8B-B14F-4D97-AF65-F5344CB8AC3E}">
        <p14:creationId xmlns:p14="http://schemas.microsoft.com/office/powerpoint/2010/main" val="774617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92837" y="3400499"/>
            <a:ext cx="8825658" cy="2677648"/>
          </a:xfrm>
        </p:spPr>
        <p:txBody>
          <a:bodyPr/>
          <a:lstStyle/>
          <a:p>
            <a:pPr algn="ctr"/>
            <a:r>
              <a:rPr lang="ar-DZ" sz="4000" dirty="0">
                <a:solidFill>
                  <a:schemeClr val="bg1"/>
                </a:solidFill>
                <a:latin typeface="Arabic Typesetting" panose="03020402040406030203" pitchFamily="66" charset="-78"/>
                <a:cs typeface="Arabic Typesetting" panose="03020402040406030203" pitchFamily="66" charset="-78"/>
              </a:rPr>
              <a:t>الأصل في تحريك الدعوى العمومية ورفعها ومباشرتها أنه من إختصاص النيابة العامة، فتنص المادة </a:t>
            </a:r>
            <a:r>
              <a:rPr lang="ar-DZ" sz="4000" dirty="0" smtClean="0">
                <a:solidFill>
                  <a:schemeClr val="bg1"/>
                </a:solidFill>
                <a:latin typeface="Arabic Typesetting" panose="03020402040406030203" pitchFamily="66" charset="-78"/>
                <a:cs typeface="Arabic Typesetting" panose="03020402040406030203" pitchFamily="66" charset="-78"/>
              </a:rPr>
              <a:t>01/29 </a:t>
            </a:r>
            <a:r>
              <a:rPr lang="ar-DZ" sz="4000" dirty="0">
                <a:solidFill>
                  <a:schemeClr val="bg1"/>
                </a:solidFill>
                <a:latin typeface="Arabic Typesetting" panose="03020402040406030203" pitchFamily="66" charset="-78"/>
                <a:cs typeface="Arabic Typesetting" panose="03020402040406030203" pitchFamily="66" charset="-78"/>
              </a:rPr>
              <a:t>إ ج "تباشر النيابة العامة الدعوى العمومية </a:t>
            </a:r>
            <a:r>
              <a:rPr lang="ar-DZ" sz="4000" dirty="0" smtClean="0">
                <a:solidFill>
                  <a:schemeClr val="bg1"/>
                </a:solidFill>
                <a:latin typeface="Arabic Typesetting" panose="03020402040406030203" pitchFamily="66" charset="-78"/>
                <a:cs typeface="Arabic Typesetting" panose="03020402040406030203" pitchFamily="66" charset="-78"/>
              </a:rPr>
              <a:t>باسم </a:t>
            </a:r>
            <a:r>
              <a:rPr lang="ar-DZ" sz="4000" dirty="0">
                <a:solidFill>
                  <a:schemeClr val="bg1"/>
                </a:solidFill>
                <a:latin typeface="Arabic Typesetting" panose="03020402040406030203" pitchFamily="66" charset="-78"/>
                <a:cs typeface="Arabic Typesetting" panose="03020402040406030203" pitchFamily="66" charset="-78"/>
              </a:rPr>
              <a:t>المجتمع وتطالب بتطبيق القانون"، إلا أن قانون الإجراءات الجزائية لم يطلق يد النيابة العامة فتركها خالية من كل قيد، بل أنه وضع لها أحيانا قيودا على سلطتها في المبادرة بتحريك الدعوى العمومية كإجراء </a:t>
            </a:r>
            <a:r>
              <a:rPr lang="ar-DZ" sz="4000" dirty="0" smtClean="0">
                <a:solidFill>
                  <a:schemeClr val="bg1"/>
                </a:solidFill>
                <a:latin typeface="Arabic Typesetting" panose="03020402040406030203" pitchFamily="66" charset="-78"/>
                <a:cs typeface="Arabic Typesetting" panose="03020402040406030203" pitchFamily="66" charset="-78"/>
              </a:rPr>
              <a:t>افتتاحي </a:t>
            </a:r>
            <a:r>
              <a:rPr lang="ar-DZ" sz="4000" dirty="0">
                <a:solidFill>
                  <a:schemeClr val="bg1"/>
                </a:solidFill>
                <a:latin typeface="Arabic Typesetting" panose="03020402040406030203" pitchFamily="66" charset="-78"/>
                <a:cs typeface="Arabic Typesetting" panose="03020402040406030203" pitchFamily="66" charset="-78"/>
              </a:rPr>
              <a:t>للدعوى العمومية، فغل يدها لحين رفع القيد عنها عن طريق تقديم شكوى من المجني عليه في </a:t>
            </a:r>
            <a:r>
              <a:rPr lang="ar-DZ" sz="4000" dirty="0" smtClean="0">
                <a:solidFill>
                  <a:schemeClr val="bg1"/>
                </a:solidFill>
                <a:latin typeface="Arabic Typesetting" panose="03020402040406030203" pitchFamily="66" charset="-78"/>
                <a:cs typeface="Arabic Typesetting" panose="03020402040406030203" pitchFamily="66" charset="-78"/>
              </a:rPr>
              <a:t>الجريمة، أو الحصول على طلب أو إذن</a:t>
            </a:r>
            <a:br>
              <a:rPr lang="ar-DZ" sz="4000" dirty="0" smtClean="0">
                <a:solidFill>
                  <a:schemeClr val="bg1"/>
                </a:solidFill>
                <a:latin typeface="Arabic Typesetting" panose="03020402040406030203" pitchFamily="66" charset="-78"/>
                <a:cs typeface="Arabic Typesetting" panose="03020402040406030203" pitchFamily="66" charset="-78"/>
              </a:rPr>
            </a:br>
            <a:endParaRPr lang="fr-FR" sz="4000" dirty="0">
              <a:solidFill>
                <a:schemeClr val="bg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97500427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6000" b="1" dirty="0" smtClean="0">
                <a:effectLst>
                  <a:outerShdw blurRad="38100" dist="38100" dir="2700000" algn="tl">
                    <a:srgbClr val="000000">
                      <a:alpha val="43137"/>
                    </a:srgbClr>
                  </a:outerShdw>
                </a:effectLst>
              </a:rPr>
              <a:t>أولا/ تقديم شكوى</a:t>
            </a:r>
            <a:endParaRPr lang="fr-FR" sz="6000" b="1" dirty="0">
              <a:effectLst>
                <a:outerShdw blurRad="38100" dist="38100" dir="2700000" algn="tl">
                  <a:srgbClr val="000000">
                    <a:alpha val="43137"/>
                  </a:srgbClr>
                </a:outerShdw>
              </a:effectLst>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07656" y="3454400"/>
            <a:ext cx="2857500" cy="1714500"/>
          </a:xfrm>
        </p:spPr>
      </p:pic>
    </p:spTree>
    <p:extLst>
      <p:ext uri="{BB962C8B-B14F-4D97-AF65-F5344CB8AC3E}">
        <p14:creationId xmlns:p14="http://schemas.microsoft.com/office/powerpoint/2010/main" val="39136080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48138" y="2033702"/>
            <a:ext cx="4351023" cy="2283824"/>
          </a:xfrm>
        </p:spPr>
        <p:txBody>
          <a:bodyPr/>
          <a:lstStyle/>
          <a:p>
            <a:pPr algn="ctr" rtl="1"/>
            <a:r>
              <a:rPr lang="ar-DZ" sz="2000" dirty="0" smtClean="0">
                <a:solidFill>
                  <a:schemeClr val="bg1"/>
                </a:solidFill>
                <a:latin typeface="Arabic Typesetting" panose="03020402040406030203" pitchFamily="66" charset="-78"/>
                <a:cs typeface="Arabic Typesetting" panose="03020402040406030203" pitchFamily="66" charset="-78"/>
              </a:rPr>
              <a:t/>
            </a:r>
            <a:br>
              <a:rPr lang="ar-DZ" sz="2000" dirty="0" smtClean="0">
                <a:solidFill>
                  <a:schemeClr val="bg1"/>
                </a:solidFill>
                <a:latin typeface="Arabic Typesetting" panose="03020402040406030203" pitchFamily="66" charset="-78"/>
                <a:cs typeface="Arabic Typesetting" panose="03020402040406030203" pitchFamily="66" charset="-78"/>
              </a:rPr>
            </a:br>
            <a:r>
              <a:rPr lang="ar-DZ" sz="2400" dirty="0" smtClean="0">
                <a:solidFill>
                  <a:schemeClr val="bg1"/>
                </a:solidFill>
                <a:latin typeface="Arabic Typesetting" panose="03020402040406030203" pitchFamily="66" charset="-78"/>
                <a:cs typeface="Arabic Typesetting" panose="03020402040406030203" pitchFamily="66" charset="-78"/>
              </a:rPr>
              <a:t>عرفها الفقه بأنها : </a:t>
            </a:r>
            <a:r>
              <a:rPr lang="ar-DZ" sz="2400" dirty="0">
                <a:solidFill>
                  <a:schemeClr val="bg1"/>
                </a:solidFill>
                <a:latin typeface="Arabic Typesetting" panose="03020402040406030203" pitchFamily="66" charset="-78"/>
                <a:cs typeface="Arabic Typesetting" panose="03020402040406030203" pitchFamily="66" charset="-78"/>
              </a:rPr>
              <a:t>"إجراء يباشر من شخص معين هو المجني عليه وفي جرائم محددة، يعبر فيها عن إرادته الصريحة برفع القيد الذي يحد من حرية النيابة العامة في تحريك الدعوى الجنائية لإثبات المسؤولية الجنائية وتوقيع العقوبة على المشتكي منه".</a:t>
            </a:r>
            <a:r>
              <a:rPr lang="fr-FR" sz="2400" dirty="0">
                <a:solidFill>
                  <a:schemeClr val="bg1"/>
                </a:solidFill>
                <a:latin typeface="Arabic Typesetting" panose="03020402040406030203" pitchFamily="66" charset="-78"/>
                <a:cs typeface="Arabic Typesetting" panose="03020402040406030203" pitchFamily="66" charset="-78"/>
              </a:rPr>
              <a:t/>
            </a:r>
            <a:br>
              <a:rPr lang="fr-FR" sz="2400" dirty="0">
                <a:solidFill>
                  <a:schemeClr val="bg1"/>
                </a:solidFill>
                <a:latin typeface="Arabic Typesetting" panose="03020402040406030203" pitchFamily="66" charset="-78"/>
                <a:cs typeface="Arabic Typesetting" panose="03020402040406030203" pitchFamily="66" charset="-78"/>
              </a:rPr>
            </a:br>
            <a:r>
              <a:rPr lang="ar-DZ" sz="2400" dirty="0">
                <a:solidFill>
                  <a:schemeClr val="bg1"/>
                </a:solidFill>
                <a:latin typeface="Arabic Typesetting" panose="03020402040406030203" pitchFamily="66" charset="-78"/>
                <a:cs typeface="Arabic Typesetting" panose="03020402040406030203" pitchFamily="66" charset="-78"/>
              </a:rPr>
              <a:t>الشكوى هي ذلك العمل الإجرائي الذي يطلب بواسطته المجني عليه بالجريمة التي تقيد النيابة العامة بشأنها –وهي جرائم محددة في القانون- أو </a:t>
            </a:r>
            <a:r>
              <a:rPr lang="ar-DZ" sz="2400" dirty="0" smtClean="0">
                <a:solidFill>
                  <a:schemeClr val="bg1"/>
                </a:solidFill>
                <a:latin typeface="Arabic Typesetting" panose="03020402040406030203" pitchFamily="66" charset="-78"/>
                <a:cs typeface="Arabic Typesetting" panose="03020402040406030203" pitchFamily="66" charset="-78"/>
              </a:rPr>
              <a:t>عن طريق  </a:t>
            </a:r>
            <a:r>
              <a:rPr lang="ar-DZ" sz="2400" dirty="0">
                <a:solidFill>
                  <a:schemeClr val="bg1"/>
                </a:solidFill>
                <a:latin typeface="Arabic Typesetting" panose="03020402040406030203" pitchFamily="66" charset="-78"/>
                <a:cs typeface="Arabic Typesetting" panose="03020402040406030203" pitchFamily="66" charset="-78"/>
              </a:rPr>
              <a:t>وكيل خاص لهذا الغرض لتحريك الدعوى العمومية لإثبات المسؤولية الجزائية وتوقيع العقاب على المشكو منه، فإن القانون لم ينص على وجوب إفراغها في شكل معين، وعليه تطبيقا للقواعد العامة يجب أن يبدي الشاكي رغبته في متابعة الفاعل عن الجريمة التي أحلقت به ضررا، أي يمكن أن تتم الشكوى في أي شكل أو صورة تعبر عن رغبة المجني عليه في المتابعة عن الجريمة المشمولة بالقيد، وبالتالي يستوي أن تكون الشكوى مكتوبة أو </a:t>
            </a:r>
            <a:r>
              <a:rPr lang="ar-DZ" sz="2400" dirty="0" smtClean="0">
                <a:solidFill>
                  <a:schemeClr val="bg1"/>
                </a:solidFill>
                <a:latin typeface="Arabic Typesetting" panose="03020402040406030203" pitchFamily="66" charset="-78"/>
                <a:cs typeface="Arabic Typesetting" panose="03020402040406030203" pitchFamily="66" charset="-78"/>
              </a:rPr>
              <a:t>شفاهه </a:t>
            </a:r>
            <a:r>
              <a:rPr lang="ar-DZ" sz="2400" dirty="0">
                <a:solidFill>
                  <a:schemeClr val="bg1"/>
                </a:solidFill>
                <a:latin typeface="Arabic Typesetting" panose="03020402040406030203" pitchFamily="66" charset="-78"/>
                <a:cs typeface="Arabic Typesetting" panose="03020402040406030203" pitchFamily="66" charset="-78"/>
              </a:rPr>
              <a:t>يدلي بها المجني عليه أو وكيله الخاص أمام أي جهة عمومية مختصة</a:t>
            </a:r>
            <a:r>
              <a:rPr lang="fr-FR" sz="2400" dirty="0">
                <a:solidFill>
                  <a:schemeClr val="bg1"/>
                </a:solidFill>
                <a:latin typeface="Arabic Typesetting" panose="03020402040406030203" pitchFamily="66" charset="-78"/>
                <a:cs typeface="Arabic Typesetting" panose="03020402040406030203" pitchFamily="66" charset="-78"/>
              </a:rPr>
              <a:t> </a:t>
            </a:r>
            <a:r>
              <a:rPr lang="ar-DZ" sz="2400" dirty="0" smtClean="0">
                <a:solidFill>
                  <a:schemeClr val="bg1"/>
                </a:solidFill>
                <a:latin typeface="Arabic Typesetting" panose="03020402040406030203" pitchFamily="66" charset="-78"/>
                <a:cs typeface="Arabic Typesetting" panose="03020402040406030203" pitchFamily="66" charset="-78"/>
              </a:rPr>
              <a:t>-</a:t>
            </a:r>
            <a:endParaRPr lang="fr-FR" sz="4400" dirty="0"/>
          </a:p>
        </p:txBody>
      </p:sp>
      <p:sp>
        <p:nvSpPr>
          <p:cNvPr id="3" name="Espace réservé du texte 2"/>
          <p:cNvSpPr>
            <a:spLocks noGrp="1"/>
          </p:cNvSpPr>
          <p:nvPr>
            <p:ph type="body" idx="1"/>
          </p:nvPr>
        </p:nvSpPr>
        <p:spPr/>
        <p:txBody>
          <a:bodyPr>
            <a:noAutofit/>
          </a:bodyPr>
          <a:lstStyle/>
          <a:p>
            <a:r>
              <a:rPr lang="ar-DZ" sz="8000" b="1" dirty="0" smtClean="0">
                <a:effectLst>
                  <a:outerShdw blurRad="38100" dist="38100" dir="2700000" algn="tl">
                    <a:srgbClr val="000000">
                      <a:alpha val="43137"/>
                    </a:srgbClr>
                  </a:outerShdw>
                </a:effectLst>
                <a:latin typeface="Aldhabi" panose="01000000000000000000" pitchFamily="2" charset="-78"/>
                <a:cs typeface="Aldhabi" panose="01000000000000000000" pitchFamily="2" charset="-78"/>
              </a:rPr>
              <a:t>تعريف الشكوى</a:t>
            </a:r>
            <a:endParaRPr lang="fr-FR" sz="8000" b="1" dirty="0">
              <a:effectLst>
                <a:outerShdw blurRad="38100" dist="38100" dir="2700000" algn="tl">
                  <a:srgbClr val="000000">
                    <a:alpha val="43137"/>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98660249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6000" dirty="0" smtClean="0"/>
              <a:t>أشخاص الشكوى</a:t>
            </a:r>
            <a:endParaRPr lang="fr-FR" sz="6000" dirty="0"/>
          </a:p>
        </p:txBody>
      </p:sp>
      <p:sp>
        <p:nvSpPr>
          <p:cNvPr id="3" name="Espace réservé du texte 2"/>
          <p:cNvSpPr>
            <a:spLocks noGrp="1"/>
          </p:cNvSpPr>
          <p:nvPr>
            <p:ph type="body" idx="1"/>
          </p:nvPr>
        </p:nvSpPr>
        <p:spPr>
          <a:xfrm>
            <a:off x="695460" y="2210370"/>
            <a:ext cx="5284652" cy="681261"/>
          </a:xfrm>
        </p:spPr>
        <p:txBody>
          <a:bodyPr/>
          <a:lstStyle/>
          <a:p>
            <a:r>
              <a:rPr lang="ar-DZ" sz="3200" dirty="0" smtClean="0">
                <a:latin typeface="Arabic Typesetting" panose="03020402040406030203" pitchFamily="66" charset="-78"/>
                <a:cs typeface="Arabic Typesetting" panose="03020402040406030203" pitchFamily="66" charset="-78"/>
              </a:rPr>
              <a:t>من مؤهل لتقديم الشكوى</a:t>
            </a:r>
            <a:endParaRPr lang="fr-FR" sz="3200" dirty="0">
              <a:latin typeface="Arabic Typesetting" panose="03020402040406030203" pitchFamily="66" charset="-78"/>
              <a:cs typeface="Arabic Typesetting" panose="03020402040406030203" pitchFamily="66" charset="-78"/>
            </a:endParaRPr>
          </a:p>
        </p:txBody>
      </p:sp>
      <p:sp>
        <p:nvSpPr>
          <p:cNvPr id="4" name="Espace réservé du contenu 3"/>
          <p:cNvSpPr>
            <a:spLocks noGrp="1"/>
          </p:cNvSpPr>
          <p:nvPr>
            <p:ph sz="half" idx="2"/>
          </p:nvPr>
        </p:nvSpPr>
        <p:spPr>
          <a:xfrm>
            <a:off x="695458" y="2891631"/>
            <a:ext cx="4825158" cy="2840039"/>
          </a:xfrm>
        </p:spPr>
        <p:txBody>
          <a:bodyPr>
            <a:noAutofit/>
          </a:bodyPr>
          <a:lstStyle/>
          <a:p>
            <a:pPr algn="ctr"/>
            <a:r>
              <a:rPr lang="ar-DZ" sz="2800" dirty="0">
                <a:latin typeface="Arabic Typesetting" panose="03020402040406030203" pitchFamily="66" charset="-78"/>
                <a:cs typeface="Arabic Typesetting" panose="03020402040406030203" pitchFamily="66" charset="-78"/>
              </a:rPr>
              <a:t>نلاحظ </a:t>
            </a:r>
            <a:r>
              <a:rPr lang="ar-DZ" sz="2800" dirty="0" smtClean="0">
                <a:latin typeface="Arabic Typesetting" panose="03020402040406030203" pitchFamily="66" charset="-78"/>
                <a:cs typeface="Arabic Typesetting" panose="03020402040406030203" pitchFamily="66" charset="-78"/>
              </a:rPr>
              <a:t>أن المشرع الجزائري </a:t>
            </a:r>
            <a:r>
              <a:rPr lang="ar-DZ" sz="2800" dirty="0">
                <a:latin typeface="Arabic Typesetting" panose="03020402040406030203" pitchFamily="66" charset="-78"/>
                <a:cs typeface="Arabic Typesetting" panose="03020402040406030203" pitchFamily="66" charset="-78"/>
              </a:rPr>
              <a:t>لم يضع لا في قانون العقوبات ولا في قانون الإجراءات الجزائية نصا يحدد بمقتضاه سن الأهلية الإجرائية التي يجب توافرها في المجني عليه حتى يحق له تقديم الشكوى، ورفع القيد الذي يحد من سلطة النيابة العامة في تحريك الدعوى العمومية، وأمام </a:t>
            </a:r>
            <a:r>
              <a:rPr lang="ar-DZ" sz="2800" dirty="0" err="1">
                <a:latin typeface="Arabic Typesetting" panose="03020402040406030203" pitchFamily="66" charset="-78"/>
                <a:cs typeface="Arabic Typesetting" panose="03020402040406030203" pitchFamily="66" charset="-78"/>
              </a:rPr>
              <a:t>إنعدام</a:t>
            </a:r>
            <a:r>
              <a:rPr lang="ar-DZ" sz="2800" dirty="0">
                <a:latin typeface="Arabic Typesetting" panose="03020402040406030203" pitchFamily="66" charset="-78"/>
                <a:cs typeface="Arabic Typesetting" panose="03020402040406030203" pitchFamily="66" charset="-78"/>
              </a:rPr>
              <a:t> نص خاص بهذا الموضوع، فإن أهلية مقدم شكوى تحدد وفقا للقواعد العامة، وهي نص المادة 40/2 من القانون المدني التي تقضي بأن: "... من الرشد المدني تسعة عشرة سنة كاملة"</a:t>
            </a:r>
            <a:endParaRPr lang="fr-FR" sz="2800" dirty="0">
              <a:latin typeface="Arabic Typesetting" panose="03020402040406030203" pitchFamily="66" charset="-78"/>
              <a:cs typeface="Arabic Typesetting" panose="03020402040406030203" pitchFamily="66" charset="-78"/>
            </a:endParaRPr>
          </a:p>
        </p:txBody>
      </p:sp>
      <p:sp>
        <p:nvSpPr>
          <p:cNvPr id="5" name="Espace réservé du texte 4"/>
          <p:cNvSpPr>
            <a:spLocks noGrp="1"/>
          </p:cNvSpPr>
          <p:nvPr>
            <p:ph type="body" sz="quarter" idx="3"/>
          </p:nvPr>
        </p:nvSpPr>
        <p:spPr>
          <a:xfrm>
            <a:off x="6389014" y="2603500"/>
            <a:ext cx="4825159" cy="576262"/>
          </a:xfrm>
        </p:spPr>
        <p:txBody>
          <a:bodyPr/>
          <a:lstStyle/>
          <a:p>
            <a:pPr algn="ctr"/>
            <a:r>
              <a:rPr lang="ar-DZ" sz="4000" dirty="0" smtClean="0">
                <a:latin typeface="Arabic Typesetting" panose="03020402040406030203" pitchFamily="66" charset="-78"/>
                <a:cs typeface="Arabic Typesetting" panose="03020402040406030203" pitchFamily="66" charset="-78"/>
              </a:rPr>
              <a:t>أ/ الشاكي</a:t>
            </a:r>
            <a:endParaRPr lang="fr-FR" sz="4000" dirty="0">
              <a:latin typeface="Arabic Typesetting" panose="03020402040406030203" pitchFamily="66" charset="-78"/>
              <a:cs typeface="Arabic Typesetting" panose="03020402040406030203" pitchFamily="66" charset="-78"/>
            </a:endParaRPr>
          </a:p>
        </p:txBody>
      </p:sp>
      <p:sp>
        <p:nvSpPr>
          <p:cNvPr id="6" name="Espace réservé du contenu 5"/>
          <p:cNvSpPr>
            <a:spLocks noGrp="1"/>
          </p:cNvSpPr>
          <p:nvPr>
            <p:ph sz="quarter" idx="4"/>
          </p:nvPr>
        </p:nvSpPr>
        <p:spPr/>
        <p:txBody>
          <a:bodyPr>
            <a:noAutofit/>
          </a:bodyPr>
          <a:lstStyle/>
          <a:p>
            <a:pPr algn="r"/>
            <a:r>
              <a:rPr lang="ar-DZ" sz="3200" dirty="0">
                <a:latin typeface="Arabic Typesetting" panose="03020402040406030203" pitchFamily="66" charset="-78"/>
                <a:cs typeface="Arabic Typesetting" panose="03020402040406030203" pitchFamily="66" charset="-78"/>
              </a:rPr>
              <a:t>الشكوى حق للمجني عليه وحده، وله أن يتقدم بها بنفسه أو بواسطة وكيل خاص بشأن جريمة موضوع الشكوى، وعليه فإن الشكوى هي حق مقرر للمجني عليه وحده وليس لغيره أن يقدمها، ولو ألحقت به الجريمة </a:t>
            </a:r>
            <a:r>
              <a:rPr lang="ar-DZ" sz="3200" dirty="0" smtClean="0">
                <a:latin typeface="Arabic Typesetting" panose="03020402040406030203" pitchFamily="66" charset="-78"/>
                <a:cs typeface="Arabic Typesetting" panose="03020402040406030203" pitchFamily="66" charset="-78"/>
              </a:rPr>
              <a:t>ضررا</a:t>
            </a: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766386588"/>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4800" dirty="0" smtClean="0"/>
              <a:t>ماذا لو تعدد المجني عليهم؟</a:t>
            </a:r>
            <a:endParaRPr lang="fr-FR" sz="4800" dirty="0"/>
          </a:p>
        </p:txBody>
      </p:sp>
      <p:sp>
        <p:nvSpPr>
          <p:cNvPr id="3" name="Espace réservé du texte 2"/>
          <p:cNvSpPr>
            <a:spLocks noGrp="1"/>
          </p:cNvSpPr>
          <p:nvPr>
            <p:ph type="body" sz="half" idx="2"/>
          </p:nvPr>
        </p:nvSpPr>
        <p:spPr>
          <a:xfrm>
            <a:off x="1747382" y="3723604"/>
            <a:ext cx="8825659" cy="2476500"/>
          </a:xfrm>
        </p:spPr>
        <p:txBody>
          <a:bodyPr>
            <a:noAutofit/>
          </a:bodyPr>
          <a:lstStyle/>
          <a:p>
            <a:pPr algn="ctr"/>
            <a:r>
              <a:rPr lang="ar-DZ" sz="4000" dirty="0">
                <a:latin typeface="Arabic Typesetting" panose="03020402040406030203" pitchFamily="66" charset="-78"/>
                <a:cs typeface="Arabic Typesetting" panose="03020402040406030203" pitchFamily="66" charset="-78"/>
              </a:rPr>
              <a:t>وفي حالة تعدد المجني عليهم، فإنه يكفي لتحريك الدعوى الجزائية أن تقدم الشكوى من أحدهم لأن حق كل واحد منهم مستقل عن الآخر </a:t>
            </a:r>
            <a:r>
              <a:rPr lang="ar-DZ" sz="4000" dirty="0" smtClean="0">
                <a:latin typeface="Arabic Typesetting" panose="03020402040406030203" pitchFamily="66" charset="-78"/>
                <a:cs typeface="Arabic Typesetting" panose="03020402040406030203" pitchFamily="66" charset="-78"/>
              </a:rPr>
              <a:t>واستعمال </a:t>
            </a:r>
            <a:r>
              <a:rPr lang="ar-DZ" sz="4000" dirty="0">
                <a:latin typeface="Arabic Typesetting" panose="03020402040406030203" pitchFamily="66" charset="-78"/>
                <a:cs typeface="Arabic Typesetting" panose="03020402040406030203" pitchFamily="66" charset="-78"/>
              </a:rPr>
              <a:t>هذا الحق من قبل أحدهم غير مقترن بشرط إستعمال الآخرين لحقوقهم، وعليه فإن إجماع المجني عليهم على تقديم الشكوى غير لازم، لأن كل منهم يملك الحق كاملا في الشكوى وليس في جزء منها، وذلك إعمالا بمبدأ عدم جواز تجزئة الشكوى</a:t>
            </a:r>
            <a:endParaRPr lang="fr-FR"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1862353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70866" y="2342795"/>
            <a:ext cx="4351023" cy="2283824"/>
          </a:xfrm>
        </p:spPr>
        <p:txBody>
          <a:bodyPr/>
          <a:lstStyle/>
          <a:p>
            <a:r>
              <a:rPr lang="ar-DZ" sz="3200" dirty="0">
                <a:latin typeface="Arabic Typesetting" panose="03020402040406030203" pitchFamily="66" charset="-78"/>
                <a:cs typeface="Arabic Typesetting" panose="03020402040406030203" pitchFamily="66" charset="-78"/>
              </a:rPr>
              <a:t>يشترط في الشكوى توجيهها نحو شخص معين بالذات -سواء </a:t>
            </a:r>
            <a:r>
              <a:rPr lang="ar-DZ" sz="3200" dirty="0" smtClean="0">
                <a:latin typeface="Arabic Typesetting" panose="03020402040406030203" pitchFamily="66" charset="-78"/>
                <a:cs typeface="Arabic Typesetting" panose="03020402040406030203" pitchFamily="66" charset="-78"/>
              </a:rPr>
              <a:t>باسمه </a:t>
            </a:r>
            <a:r>
              <a:rPr lang="ar-DZ" sz="3200" dirty="0">
                <a:latin typeface="Arabic Typesetting" panose="03020402040406030203" pitchFamily="66" charset="-78"/>
                <a:cs typeface="Arabic Typesetting" panose="03020402040406030203" pitchFamily="66" charset="-78"/>
              </a:rPr>
              <a:t>أو بصفته أو وظيفته- لتحريك الدعوى الجنائية ، فلا يكفي مجرد إبداء الرغبة في محاكمة الجاني إذا لم يكن معروفا لدى الشاكي، وبهذا يجب أن يكون </a:t>
            </a:r>
            <a:r>
              <a:rPr lang="ar-DZ" sz="2400" dirty="0">
                <a:latin typeface="Arabic Typesetting" panose="03020402040406030203" pitchFamily="66" charset="-78"/>
                <a:cs typeface="Arabic Typesetting" panose="03020402040406030203" pitchFamily="66" charset="-78"/>
              </a:rPr>
              <a:t>المشتكي عليه </a:t>
            </a:r>
            <a:r>
              <a:rPr lang="ar-DZ" sz="2800" dirty="0">
                <a:latin typeface="Arabic Typesetting" panose="03020402040406030203" pitchFamily="66" charset="-78"/>
                <a:cs typeface="Arabic Typesetting" panose="03020402040406030203" pitchFamily="66" charset="-78"/>
              </a:rPr>
              <a:t>محددا و معنيا بالذات فلا تقدم الشكوى ضد مجهول ولكن لا يشترط معرفة المشتكى عليه </a:t>
            </a:r>
            <a:r>
              <a:rPr lang="ar-DZ" sz="2800" dirty="0" smtClean="0">
                <a:latin typeface="Arabic Typesetting" panose="03020402040406030203" pitchFamily="66" charset="-78"/>
                <a:cs typeface="Arabic Typesetting" panose="03020402040406030203" pitchFamily="66" charset="-78"/>
              </a:rPr>
              <a:t>باسمه </a:t>
            </a:r>
            <a:r>
              <a:rPr lang="ar-DZ" sz="2800" dirty="0">
                <a:latin typeface="Arabic Typesetting" panose="03020402040406030203" pitchFamily="66" charset="-78"/>
                <a:cs typeface="Arabic Typesetting" panose="03020402040406030203" pitchFamily="66" charset="-78"/>
              </a:rPr>
              <a:t>إذ قد يكون </a:t>
            </a:r>
            <a:r>
              <a:rPr lang="ar-DZ" sz="2800" dirty="0" smtClean="0">
                <a:latin typeface="Arabic Typesetting" panose="03020402040406030203" pitchFamily="66" charset="-78"/>
                <a:cs typeface="Arabic Typesetting" panose="03020402040406030203" pitchFamily="66" charset="-78"/>
              </a:rPr>
              <a:t>اسمه </a:t>
            </a:r>
            <a:r>
              <a:rPr lang="ar-DZ" sz="2800" dirty="0">
                <a:latin typeface="Arabic Typesetting" panose="03020402040406030203" pitchFamily="66" charset="-78"/>
                <a:cs typeface="Arabic Typesetting" panose="03020402040406030203" pitchFamily="66" charset="-78"/>
              </a:rPr>
              <a:t>مجهولا لدى الشاكي، وإنما يكفي أن تقدم الشكوى ضد شخص معين أو ضد أشخاص معينين بأوصافهم وصفاتهم، وإذا ما قدم الشاكي شكواه ضد شخص معين، وتم تحريك دعوى الحق العام ضده، وظهر من خلال التحقيق أن للمشتكي عليه شركاء آخرين، فإن الشكوى تمتد إليهم، ولو تعارض ذلك مع إرادة </a:t>
            </a:r>
            <a:r>
              <a:rPr lang="ar-DZ" sz="2800" dirty="0" smtClean="0">
                <a:latin typeface="Arabic Typesetting" panose="03020402040406030203" pitchFamily="66" charset="-78"/>
                <a:cs typeface="Arabic Typesetting" panose="03020402040406030203" pitchFamily="66" charset="-78"/>
              </a:rPr>
              <a:t>المشتكي</a:t>
            </a:r>
            <a:endParaRPr lang="fr-FR" sz="4400" dirty="0">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p:txBody>
          <a:bodyPr>
            <a:noAutofit/>
          </a:bodyPr>
          <a:lstStyle/>
          <a:p>
            <a:pPr algn="ctr"/>
            <a:r>
              <a:rPr lang="ar-DZ" sz="6600" b="1" dirty="0" smtClean="0">
                <a:effectLst>
                  <a:outerShdw blurRad="38100" dist="38100" dir="2700000" algn="tl">
                    <a:srgbClr val="000000">
                      <a:alpha val="43137"/>
                    </a:srgbClr>
                  </a:outerShdw>
                </a:effectLst>
                <a:latin typeface="Aldhabi" panose="01000000000000000000" pitchFamily="2" charset="-78"/>
                <a:cs typeface="Aldhabi" panose="01000000000000000000" pitchFamily="2" charset="-78"/>
              </a:rPr>
              <a:t>ب/ المشتكي منه</a:t>
            </a:r>
            <a:endParaRPr lang="fr-FR" sz="6600" b="1" dirty="0">
              <a:effectLst>
                <a:outerShdw blurRad="38100" dist="38100" dir="2700000" algn="tl">
                  <a:srgbClr val="000000">
                    <a:alpha val="43137"/>
                  </a:srgbClr>
                </a:outerShdw>
              </a:effectLst>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37469810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6000" dirty="0" smtClean="0">
                <a:latin typeface="Arabic Typesetting" panose="03020402040406030203" pitchFamily="66" charset="-78"/>
                <a:cs typeface="Arabic Typesetting" panose="03020402040406030203" pitchFamily="66" charset="-78"/>
              </a:rPr>
              <a:t>جـ/ الجهة المشتكى إليها</a:t>
            </a:r>
            <a:endParaRPr lang="fr-FR" sz="6000" dirty="0">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p:txBody>
          <a:bodyPr>
            <a:noAutofit/>
          </a:bodyPr>
          <a:lstStyle/>
          <a:p>
            <a:pPr algn="ctr"/>
            <a:r>
              <a:rPr lang="ar-DZ" sz="3600" b="1" dirty="0">
                <a:latin typeface="Arabic Typesetting" panose="03020402040406030203" pitchFamily="66" charset="-78"/>
                <a:cs typeface="Arabic Typesetting" panose="03020402040406030203" pitchFamily="66" charset="-78"/>
              </a:rPr>
              <a:t>يجوز تقديم الشكوى من طرف المجني عليه أو من وكيله الخاص، لضابط الشرطة القضائية فيبادر </a:t>
            </a:r>
            <a:r>
              <a:rPr lang="ar-DZ" sz="3600" b="1" dirty="0" smtClean="0">
                <a:latin typeface="Arabic Typesetting" panose="03020402040406030203" pitchFamily="66" charset="-78"/>
                <a:cs typeface="Arabic Typesetting" panose="03020402040406030203" pitchFamily="66" charset="-78"/>
              </a:rPr>
              <a:t>باتخاذ </a:t>
            </a:r>
            <a:r>
              <a:rPr lang="ar-DZ" sz="3600" b="1" dirty="0">
                <a:latin typeface="Arabic Typesetting" panose="03020402040406030203" pitchFamily="66" charset="-78"/>
                <a:cs typeface="Arabic Typesetting" panose="03020402040406030203" pitchFamily="66" charset="-78"/>
              </a:rPr>
              <a:t>الإجراءات المناسبة، ثم يقوم بإخطار وكيل الجمهورية طبقا للمادة </a:t>
            </a:r>
            <a:r>
              <a:rPr lang="ar-DZ" sz="3600" b="1" dirty="0" smtClean="0">
                <a:latin typeface="Arabic Typesetting" panose="03020402040406030203" pitchFamily="66" charset="-78"/>
                <a:cs typeface="Arabic Typesetting" panose="03020402040406030203" pitchFamily="66" charset="-78"/>
              </a:rPr>
              <a:t>1/18 </a:t>
            </a:r>
            <a:r>
              <a:rPr lang="ar-DZ" sz="3600" b="1" dirty="0">
                <a:latin typeface="Arabic Typesetting" panose="03020402040406030203" pitchFamily="66" charset="-78"/>
                <a:cs typeface="Arabic Typesetting" panose="03020402040406030203" pitchFamily="66" charset="-78"/>
              </a:rPr>
              <a:t>إ ج </a:t>
            </a:r>
            <a:r>
              <a:rPr lang="ar-DZ" sz="3600" b="1" dirty="0" err="1">
                <a:latin typeface="Arabic Typesetting" panose="03020402040406030203" pitchFamily="66" charset="-78"/>
                <a:cs typeface="Arabic Typesetting" panose="03020402040406030203" pitchFamily="66" charset="-78"/>
              </a:rPr>
              <a:t>ج</a:t>
            </a:r>
            <a:r>
              <a:rPr lang="ar-DZ" sz="3600" b="1" dirty="0">
                <a:latin typeface="Arabic Typesetting" panose="03020402040406030203" pitchFamily="66" charset="-78"/>
                <a:cs typeface="Arabic Typesetting" panose="03020402040406030203" pitchFamily="66" charset="-78"/>
              </a:rPr>
              <a:t> : "يتعين على ضباط الشرطة القضائية أن يحرروا محاضر بأعمالهم وأن يبادروا بغير تمهل إلى إخطار وكيل الجمهورية بالجنايات والجنح التي تصل إلى علمهم"، كما يمكن تقديم الشكوى للنيابة العامة فتتبادر إلى </a:t>
            </a:r>
            <a:r>
              <a:rPr lang="ar-DZ" sz="3600" b="1" dirty="0" smtClean="0">
                <a:latin typeface="Arabic Typesetting" panose="03020402040406030203" pitchFamily="66" charset="-78"/>
                <a:cs typeface="Arabic Typesetting" panose="03020402040406030203" pitchFamily="66" charset="-78"/>
              </a:rPr>
              <a:t>اتخاذ </a:t>
            </a:r>
            <a:r>
              <a:rPr lang="ar-DZ" sz="3600" b="1" dirty="0">
                <a:latin typeface="Arabic Typesetting" panose="03020402040406030203" pitchFamily="66" charset="-78"/>
                <a:cs typeface="Arabic Typesetting" panose="03020402040406030203" pitchFamily="66" charset="-78"/>
              </a:rPr>
              <a:t>ما تراه من الإجراءات مناسبا المادة 36 ق إ ج ج: "يقوم وكيل الجمهورية بما يأتي: تلقي المحاضر والشكاوى والبلاغات ويقرر في أحسن الآجال ما يتخذ بشأنها"</a:t>
            </a:r>
            <a:endParaRPr lang="fr-FR" sz="36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2365381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irection Ion">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Salle Ion</Template>
  <TotalTime>383</TotalTime>
  <Words>1295</Words>
  <Application>Microsoft Office PowerPoint</Application>
  <PresentationFormat>Grand écran</PresentationFormat>
  <Paragraphs>44</Paragraphs>
  <Slides>16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Aldhabi</vt:lpstr>
      <vt:lpstr>Arabic Typesetting</vt:lpstr>
      <vt:lpstr>Arial</vt:lpstr>
      <vt:lpstr>Century Gothic</vt:lpstr>
      <vt:lpstr>Times New Roman</vt:lpstr>
      <vt:lpstr>Wingdings 3</vt:lpstr>
      <vt:lpstr>Direction Ion</vt:lpstr>
      <vt:lpstr>محاضرة رقم 06 القيود الواردة على تحريك الدعوى العمومية</vt:lpstr>
      <vt:lpstr>القيود الواردة على تحريك الدعوى العمومية</vt:lpstr>
      <vt:lpstr>الأصل في تحريك الدعوى العمومية ورفعها ومباشرتها أنه من إختصاص النيابة العامة، فتنص المادة 01/29 إ ج "تباشر النيابة العامة الدعوى العمومية باسم المجتمع وتطالب بتطبيق القانون"، إلا أن قانون الإجراءات الجزائية لم يطلق يد النيابة العامة فتركها خالية من كل قيد، بل أنه وضع لها أحيانا قيودا على سلطتها في المبادرة بتحريك الدعوى العمومية كإجراء افتتاحي للدعوى العمومية، فغل يدها لحين رفع القيد عنها عن طريق تقديم شكوى من المجني عليه في الجريمة، أو الحصول على طلب أو إذن </vt:lpstr>
      <vt:lpstr>أولا/ تقديم شكوى</vt:lpstr>
      <vt:lpstr> عرفها الفقه بأنها : "إجراء يباشر من شخص معين هو المجني عليه وفي جرائم محددة، يعبر فيها عن إرادته الصريحة برفع القيد الذي يحد من حرية النيابة العامة في تحريك الدعوى الجنائية لإثبات المسؤولية الجنائية وتوقيع العقوبة على المشتكي منه". الشكوى هي ذلك العمل الإجرائي الذي يطلب بواسطته المجني عليه بالجريمة التي تقيد النيابة العامة بشأنها –وهي جرائم محددة في القانون- أو عن طريق  وكيل خاص لهذا الغرض لتحريك الدعوى العمومية لإثبات المسؤولية الجزائية وتوقيع العقاب على المشكو منه، فإن القانون لم ينص على وجوب إفراغها في شكل معين، وعليه تطبيقا للقواعد العامة يجب أن يبدي الشاكي رغبته في متابعة الفاعل عن الجريمة التي أحلقت به ضررا، أي يمكن أن تتم الشكوى في أي شكل أو صورة تعبر عن رغبة المجني عليه في المتابعة عن الجريمة المشمولة بالقيد، وبالتالي يستوي أن تكون الشكوى مكتوبة أو شفاهه يدلي بها المجني عليه أو وكيله الخاص أمام أي جهة عمومية مختصة -</vt:lpstr>
      <vt:lpstr>أشخاص الشكوى</vt:lpstr>
      <vt:lpstr>ماذا لو تعدد المجني عليهم؟</vt:lpstr>
      <vt:lpstr>يشترط في الشكوى توجيهها نحو شخص معين بالذات -سواء باسمه أو بصفته أو وظيفته- لتحريك الدعوى الجنائية ، فلا يكفي مجرد إبداء الرغبة في محاكمة الجاني إذا لم يكن معروفا لدى الشاكي، وبهذا يجب أن يكون المشتكي عليه محددا و معنيا بالذات فلا تقدم الشكوى ضد مجهول ولكن لا يشترط معرفة المشتكى عليه باسمه إذ قد يكون اسمه مجهولا لدى الشاكي، وإنما يكفي أن تقدم الشكوى ضد شخص معين أو ضد أشخاص معينين بأوصافهم وصفاتهم، وإذا ما قدم الشاكي شكواه ضد شخص معين، وتم تحريك دعوى الحق العام ضده، وظهر من خلال التحقيق أن للمشتكي عليه شركاء آخرين، فإن الشكوى تمتد إليهم، ولو تعارض ذلك مع إرادة المشتكي</vt:lpstr>
      <vt:lpstr>جـ/ الجهة المشتكى إليها</vt:lpstr>
      <vt:lpstr>آثار تقديم شكوى</vt:lpstr>
      <vt:lpstr>انقضاء الحق في الشكوى</vt:lpstr>
      <vt:lpstr>ثانيا/ الحصول على طلب</vt:lpstr>
      <vt:lpstr>أحكام الطلب</vt:lpstr>
      <vt:lpstr>عبارة عن رخصة مكتوبة تصدر من الهيئة التي يتبعها الموظف الذي ارتكب الجريمة، بغرض السماح بتحريك الدعوى العمومية وقد وضع الإذن لحماية بعض الموظفين مثل نواب البرلمان نظرا لمهامهم الحساسة ولتمتعهم بالحصانة وكذا أعضاء المحكمة الدستورية</vt:lpstr>
      <vt:lpstr>Présentation PowerPoint</vt:lpstr>
      <vt:lpstr>نواصل مع الاتهام من غير النيابة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رقم 06 القيود الواردة على تحريك الدعوى العمومية</dc:title>
  <dc:creator>Trust info</dc:creator>
  <cp:lastModifiedBy>Trust info</cp:lastModifiedBy>
  <cp:revision>18</cp:revision>
  <dcterms:created xsi:type="dcterms:W3CDTF">2023-03-04T14:37:41Z</dcterms:created>
  <dcterms:modified xsi:type="dcterms:W3CDTF">2023-03-04T21:00:50Z</dcterms:modified>
</cp:coreProperties>
</file>