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fr-FR" smtClean="0"/>
              <a:t>Modifiez le style du titre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fr-FR" smtClean="0"/>
              <a:t>Modifiez le style du titre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fr-FR" smtClean="0"/>
              <a:t>Modifiez les styles du texte du masque</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fr-FR" smtClean="0"/>
              <a:t>Modifiez le style du titre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fr-FR" smtClean="0"/>
              <a:t>Modifiez les styles du texte du masque</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nchor="ct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fr-FR" smtClean="0"/>
              <a:t>Modifiez le style du titre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fr-FR" smtClean="0"/>
              <a:t>Modifiez le style du titre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fr-FR" smtClean="0"/>
              <a:t>Modifiez le style du titre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2/11/2023</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099514" y="496075"/>
            <a:ext cx="7197726" cy="2421464"/>
          </a:xfrm>
        </p:spPr>
        <p:txBody>
          <a:bodyPr/>
          <a:lstStyle/>
          <a:p>
            <a:pPr algn="ctr"/>
            <a:r>
              <a:rPr lang="ar-DZ" dirty="0" smtClean="0"/>
              <a:t>المحاضرة رقم 03</a:t>
            </a:r>
            <a:endParaRPr lang="fr-FR" dirty="0"/>
          </a:p>
        </p:txBody>
      </p:sp>
      <p:sp>
        <p:nvSpPr>
          <p:cNvPr id="3" name="Sous-titre 2"/>
          <p:cNvSpPr>
            <a:spLocks noGrp="1"/>
          </p:cNvSpPr>
          <p:nvPr>
            <p:ph type="subTitle" idx="1"/>
          </p:nvPr>
        </p:nvSpPr>
        <p:spPr>
          <a:xfrm>
            <a:off x="2107842" y="4141034"/>
            <a:ext cx="7197726" cy="1405467"/>
          </a:xfrm>
        </p:spPr>
        <p:txBody>
          <a:bodyPr>
            <a:normAutofit/>
          </a:bodyPr>
          <a:lstStyle/>
          <a:p>
            <a:r>
              <a:rPr lang="ar-DZ" sz="2800" dirty="0" smtClean="0">
                <a:latin typeface="Sakkal Majalla" panose="02000000000000000000" pitchFamily="2" charset="-78"/>
                <a:cs typeface="Sakkal Majalla" panose="02000000000000000000" pitchFamily="2" charset="-78"/>
              </a:rPr>
              <a:t>مرحلة التحقيق التمهيدي </a:t>
            </a:r>
          </a:p>
          <a:p>
            <a:pPr algn="ctr"/>
            <a:r>
              <a:rPr lang="ar-DZ" sz="2800" dirty="0" smtClean="0">
                <a:latin typeface="Sakkal Majalla" panose="02000000000000000000" pitchFamily="2" charset="-78"/>
                <a:cs typeface="Sakkal Majalla" panose="02000000000000000000" pitchFamily="2" charset="-78"/>
              </a:rPr>
              <a:t>الشرطة القضائية كجهاز مكلف بالبحث </a:t>
            </a:r>
            <a:r>
              <a:rPr lang="ar-DZ" sz="2800" dirty="0" err="1" smtClean="0">
                <a:latin typeface="Sakkal Majalla" panose="02000000000000000000" pitchFamily="2" charset="-78"/>
                <a:cs typeface="Sakkal Majalla" panose="02000000000000000000" pitchFamily="2" charset="-78"/>
              </a:rPr>
              <a:t>والإستدلال</a:t>
            </a:r>
            <a:endParaRPr lang="fr-FR" sz="28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582040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smtClean="0"/>
              <a:t>نهاية المحاضرة 03 </a:t>
            </a:r>
            <a:endParaRPr lang="fr-FR"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9950" y="2894806"/>
            <a:ext cx="2143125" cy="2143125"/>
          </a:xfrm>
        </p:spPr>
      </p:pic>
    </p:spTree>
    <p:extLst>
      <p:ext uri="{BB962C8B-B14F-4D97-AF65-F5344CB8AC3E}">
        <p14:creationId xmlns:p14="http://schemas.microsoft.com/office/powerpoint/2010/main" val="2324170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DZ" u="sng" dirty="0" smtClean="0"/>
              <a:t>أولا/ تنظيم جهاز الشرطة القضائية</a:t>
            </a:r>
            <a:endParaRPr lang="fr-FR" u="sng"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11145" y="2141538"/>
            <a:ext cx="5080735" cy="3649662"/>
          </a:xfrm>
        </p:spPr>
      </p:pic>
    </p:spTree>
    <p:extLst>
      <p:ext uri="{BB962C8B-B14F-4D97-AF65-F5344CB8AC3E}">
        <p14:creationId xmlns:p14="http://schemas.microsoft.com/office/powerpoint/2010/main" val="511092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dirty="0" smtClean="0"/>
              <a:t>1/ الشرطة القضائية بين العمل الإداري والعمل القضائي</a:t>
            </a:r>
            <a:endParaRPr lang="fr-FR" dirty="0"/>
          </a:p>
        </p:txBody>
      </p:sp>
      <p:sp>
        <p:nvSpPr>
          <p:cNvPr id="3" name="Espace réservé du contenu 2"/>
          <p:cNvSpPr>
            <a:spLocks noGrp="1"/>
          </p:cNvSpPr>
          <p:nvPr>
            <p:ph sz="half" idx="1"/>
          </p:nvPr>
        </p:nvSpPr>
        <p:spPr/>
        <p:txBody>
          <a:bodyPr>
            <a:normAutofit fontScale="92500" lnSpcReduction="10000"/>
          </a:bodyPr>
          <a:lstStyle/>
          <a:p>
            <a:pPr marL="0" indent="0" algn="r">
              <a:buNone/>
            </a:pPr>
            <a:r>
              <a:rPr lang="ar-DZ" dirty="0"/>
              <a:t>أما إذا كان العمل قد تم بعد وقوع الجريمة وكانت غايته هو الكشف عنها وضبط مرتكبيها وجمع المعلومات بشأنها، فيكون العمل في هذه الحالة من أعمال الضبطية القضائية </a:t>
            </a:r>
            <a:endParaRPr lang="ar-DZ" dirty="0" smtClean="0"/>
          </a:p>
          <a:p>
            <a:pPr marL="0" indent="0" algn="r">
              <a:buNone/>
            </a:pPr>
            <a:r>
              <a:rPr lang="ar-DZ" dirty="0"/>
              <a:t>فمعيار التمييز بين عمل القضائي وعمل الضبط الإداري إن كان يبدو سهلا وواضحا من الناحية النظرية، إلا أنه ليس كذلك من الناحية العملية، والسبب في ذلك هو أن بعض أعضاء الضبط الإداري يعتبرون في نفس الوقت من أعضاء الضبط القضائي، بحيث يكون من الصعب في بعض الحالات معرفة متى ينتهي عمل الضبط الإداري، ومتى يبدأ عمل الضبط القضائي </a:t>
            </a:r>
            <a:endParaRPr lang="fr-FR" dirty="0"/>
          </a:p>
        </p:txBody>
      </p:sp>
      <p:sp>
        <p:nvSpPr>
          <p:cNvPr id="4" name="Espace réservé du contenu 3"/>
          <p:cNvSpPr>
            <a:spLocks noGrp="1"/>
          </p:cNvSpPr>
          <p:nvPr>
            <p:ph sz="half" idx="2"/>
          </p:nvPr>
        </p:nvSpPr>
        <p:spPr/>
        <p:txBody>
          <a:bodyPr>
            <a:normAutofit fontScale="92500" lnSpcReduction="10000"/>
          </a:bodyPr>
          <a:lstStyle/>
          <a:p>
            <a:pPr marL="0" indent="0" algn="r">
              <a:buNone/>
            </a:pPr>
            <a:r>
              <a:rPr lang="ar-DZ" dirty="0"/>
              <a:t>لم تنص معظم قوانين الإجراءات الجزائية، ومنها القانون الجزائري على الضبطية الإدارية، غير أن الفقه الجنائي </a:t>
            </a:r>
            <a:r>
              <a:rPr lang="ar-DZ" dirty="0" err="1"/>
              <a:t>إعتمد</a:t>
            </a:r>
            <a:r>
              <a:rPr lang="ar-DZ" dirty="0"/>
              <a:t> في هذا الصدد معيارا زمنيا غائيا يرتبط باللحظة التي قام فيها الموظف بالعمل والغاية منه، فإذا كان العمل تم قبل وقوع الجريمة، وكانت الغاية منه منع وقوعها فإن العمل في هذه الحالة يعتبر من أعمال الضبطية </a:t>
            </a:r>
            <a:r>
              <a:rPr lang="ar-DZ" dirty="0" smtClean="0"/>
              <a:t>الإدارية</a:t>
            </a:r>
          </a:p>
          <a:p>
            <a:pPr marL="0" indent="0" algn="r">
              <a:buNone/>
            </a:pPr>
            <a:r>
              <a:rPr lang="ar-DZ" dirty="0"/>
              <a:t>فكل عناصر الشرطة وعناصر الدرك الوطني بصرف النظر عن رتبهم ودرجاتهم، يعتبرون ضباط شرطة إدارية ويخضعون لرؤسائهم الإداريين تحت وصاية وزارة الداخلية إن كانوا من الأمن الوطني، وتتمثل وظيفتهم في الوقاية من الجريمة، </a:t>
            </a:r>
            <a:r>
              <a:rPr lang="ar-DZ" dirty="0" err="1"/>
              <a:t>وإتخاذ</a:t>
            </a:r>
            <a:r>
              <a:rPr lang="ar-DZ" dirty="0"/>
              <a:t> جميع </a:t>
            </a:r>
            <a:r>
              <a:rPr lang="ar-DZ" dirty="0" err="1"/>
              <a:t>الإحتياطات</a:t>
            </a:r>
            <a:r>
              <a:rPr lang="ar-DZ" dirty="0"/>
              <a:t> لمنع وقوعها عن طريق إقرار الأمن والنظام داخل المجتمع، ولتحقيق ذلك تقوم الضبطية الإدارية بدوريات ليلا ونهارا عبر الأماكن والساحات والطرقات العامة داخل المدن وخارجها، وفي سبيل ذلك خولها المشرع سلطة مراقبة </a:t>
            </a:r>
            <a:r>
              <a:rPr lang="ar-DZ" dirty="0" err="1"/>
              <a:t>وإستيقاف</a:t>
            </a:r>
            <a:r>
              <a:rPr lang="ar-DZ" dirty="0"/>
              <a:t> كل شخص تحوم حوله شكوك والتحقق من هويته</a:t>
            </a:r>
            <a:endParaRPr lang="fr-FR" dirty="0"/>
          </a:p>
        </p:txBody>
      </p:sp>
    </p:spTree>
    <p:extLst>
      <p:ext uri="{BB962C8B-B14F-4D97-AF65-F5344CB8AC3E}">
        <p14:creationId xmlns:p14="http://schemas.microsoft.com/office/powerpoint/2010/main" val="2105275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1" y="429296"/>
            <a:ext cx="10131425" cy="1456267"/>
          </a:xfrm>
        </p:spPr>
        <p:txBody>
          <a:bodyPr>
            <a:normAutofit fontScale="90000"/>
          </a:bodyPr>
          <a:lstStyle/>
          <a:p>
            <a:pPr algn="ctr"/>
            <a:r>
              <a:rPr lang="ar-DZ" u="sng" dirty="0" smtClean="0">
                <a:solidFill>
                  <a:schemeClr val="bg1"/>
                </a:solidFill>
              </a:rPr>
              <a:t>2/ تشكيلة الشرطة القضائية</a:t>
            </a:r>
            <a:r>
              <a:rPr lang="ar-DZ" dirty="0" smtClean="0"/>
              <a:t/>
            </a:r>
            <a:br>
              <a:rPr lang="ar-DZ" dirty="0" smtClean="0"/>
            </a:br>
            <a:r>
              <a:rPr lang="ar-DZ" sz="2700" dirty="0" smtClean="0"/>
              <a:t>نصت المادة 12/ 1 </a:t>
            </a:r>
            <a:r>
              <a:rPr lang="ar-DZ" sz="2700" dirty="0" err="1" smtClean="0"/>
              <a:t>إج</a:t>
            </a:r>
            <a:r>
              <a:rPr lang="ar-DZ" sz="2700" dirty="0" smtClean="0"/>
              <a:t> ج: « يقوم بمهمة الشرطة القضائية، القضاة والضباط والأعوان والموظفون المبينون في هذا الفصل» </a:t>
            </a:r>
            <a:br>
              <a:rPr lang="ar-DZ" sz="2700" dirty="0" smtClean="0"/>
            </a:br>
            <a:r>
              <a:rPr lang="ar-DZ" sz="2700" dirty="0" smtClean="0"/>
              <a:t>ضباط الشرطة القضائية، وأعوان الضبط القضائي، والموظفون والأعوان المنوط بهم قانونا بعض مهام الضبط القضائي</a:t>
            </a:r>
            <a:endParaRPr lang="fr-FR" sz="2700" dirty="0"/>
          </a:p>
        </p:txBody>
      </p:sp>
      <p:sp>
        <p:nvSpPr>
          <p:cNvPr id="3" name="Espace réservé du texte 2"/>
          <p:cNvSpPr>
            <a:spLocks noGrp="1"/>
          </p:cNvSpPr>
          <p:nvPr>
            <p:ph type="body" idx="1"/>
          </p:nvPr>
        </p:nvSpPr>
        <p:spPr>
          <a:xfrm>
            <a:off x="973670" y="1961235"/>
            <a:ext cx="4709054" cy="576262"/>
          </a:xfrm>
        </p:spPr>
        <p:txBody>
          <a:bodyPr/>
          <a:lstStyle/>
          <a:p>
            <a:pPr algn="ctr"/>
            <a:r>
              <a:rPr lang="ar-DZ" u="sng" dirty="0" smtClean="0">
                <a:solidFill>
                  <a:schemeClr val="bg1"/>
                </a:solidFill>
              </a:rPr>
              <a:t>أعوان الشرطة القضائية</a:t>
            </a:r>
            <a:endParaRPr lang="fr-FR" u="sng" dirty="0">
              <a:solidFill>
                <a:schemeClr val="bg1"/>
              </a:solidFill>
            </a:endParaRPr>
          </a:p>
        </p:txBody>
      </p:sp>
      <p:sp>
        <p:nvSpPr>
          <p:cNvPr id="4" name="Espace réservé du contenu 3"/>
          <p:cNvSpPr>
            <a:spLocks noGrp="1"/>
          </p:cNvSpPr>
          <p:nvPr>
            <p:ph sz="half" idx="2"/>
          </p:nvPr>
        </p:nvSpPr>
        <p:spPr>
          <a:xfrm>
            <a:off x="685801" y="2578689"/>
            <a:ext cx="4996923" cy="2920998"/>
          </a:xfrm>
        </p:spPr>
        <p:txBody>
          <a:bodyPr>
            <a:noAutofit/>
          </a:bodyPr>
          <a:lstStyle/>
          <a:p>
            <a:pPr algn="r" rtl="1"/>
            <a:r>
              <a:rPr lang="ar-DZ" sz="1600" dirty="0">
                <a:solidFill>
                  <a:schemeClr val="bg1"/>
                </a:solidFill>
              </a:rPr>
              <a:t>نصت المادة 19 ق ا ج </a:t>
            </a:r>
            <a:r>
              <a:rPr lang="ar-DZ" sz="1600" dirty="0" err="1">
                <a:solidFill>
                  <a:schemeClr val="bg1"/>
                </a:solidFill>
              </a:rPr>
              <a:t>ج</a:t>
            </a:r>
            <a:r>
              <a:rPr lang="ar-DZ" sz="1600" dirty="0">
                <a:solidFill>
                  <a:schemeClr val="bg1"/>
                </a:solidFill>
              </a:rPr>
              <a:t> على أنه "يعد من أعوان الضبط القضائي موظفو مصالح الشرطة وذو الرتب في الدرك الوطني ورجال الدرك ومستخدمو مصالح الامن العسكري الذين ليست لهم صفة ضابط الشرطة القضائية.</a:t>
            </a:r>
            <a:endParaRPr lang="fr-FR" sz="1600" dirty="0">
              <a:solidFill>
                <a:schemeClr val="bg1"/>
              </a:solidFill>
            </a:endParaRPr>
          </a:p>
          <a:p>
            <a:pPr algn="r" rtl="1"/>
            <a:r>
              <a:rPr lang="ar-DZ" sz="1600" b="1" dirty="0">
                <a:solidFill>
                  <a:schemeClr val="bg1"/>
                </a:solidFill>
              </a:rPr>
              <a:t>مهامهم</a:t>
            </a:r>
            <a:r>
              <a:rPr lang="ar-DZ" sz="1600" dirty="0">
                <a:solidFill>
                  <a:schemeClr val="bg1"/>
                </a:solidFill>
              </a:rPr>
              <a:t>:</a:t>
            </a:r>
            <a:endParaRPr lang="fr-FR" sz="1600" dirty="0">
              <a:solidFill>
                <a:schemeClr val="bg1"/>
              </a:solidFill>
            </a:endParaRPr>
          </a:p>
          <a:p>
            <a:pPr algn="r" rtl="1"/>
            <a:r>
              <a:rPr lang="ar-DZ" sz="1600" dirty="0">
                <a:solidFill>
                  <a:schemeClr val="bg1"/>
                </a:solidFill>
              </a:rPr>
              <a:t>حسب المادة 20 ق إ ج </a:t>
            </a:r>
            <a:r>
              <a:rPr lang="ar-DZ" sz="1600" dirty="0" err="1">
                <a:solidFill>
                  <a:schemeClr val="bg1"/>
                </a:solidFill>
              </a:rPr>
              <a:t>ج</a:t>
            </a:r>
            <a:r>
              <a:rPr lang="ar-DZ" sz="1600" dirty="0">
                <a:solidFill>
                  <a:schemeClr val="bg1"/>
                </a:solidFill>
              </a:rPr>
              <a:t> فإن أعوان الضبط القضائي مهمتهم معاونة ضباط الشرطة القضائية في ممارسة وظائفهم ويثبتون الجرائم المقررة في قانون العقوبات ممتثلين في ذلك لأوامر رؤسائهم. ويقومون بجمع كافة المعلومات الكاشفة عن مرتكبي الجرائم.</a:t>
            </a:r>
            <a:endParaRPr lang="fr-FR" sz="1600" dirty="0">
              <a:solidFill>
                <a:schemeClr val="bg1"/>
              </a:solidFill>
            </a:endParaRPr>
          </a:p>
        </p:txBody>
      </p:sp>
      <p:sp>
        <p:nvSpPr>
          <p:cNvPr id="5" name="Espace réservé du texte 4"/>
          <p:cNvSpPr>
            <a:spLocks noGrp="1"/>
          </p:cNvSpPr>
          <p:nvPr>
            <p:ph type="body" sz="quarter" idx="3"/>
          </p:nvPr>
        </p:nvSpPr>
        <p:spPr>
          <a:xfrm>
            <a:off x="6094413" y="2002427"/>
            <a:ext cx="4722813" cy="576262"/>
          </a:xfrm>
        </p:spPr>
        <p:txBody>
          <a:bodyPr/>
          <a:lstStyle/>
          <a:p>
            <a:pPr algn="ctr"/>
            <a:r>
              <a:rPr lang="ar-DZ" u="sng" dirty="0" smtClean="0">
                <a:solidFill>
                  <a:schemeClr val="bg1"/>
                </a:solidFill>
              </a:rPr>
              <a:t>ضباط الشرطة القضائية</a:t>
            </a:r>
            <a:endParaRPr lang="fr-FR" u="sng" dirty="0">
              <a:solidFill>
                <a:schemeClr val="bg1"/>
              </a:solidFill>
            </a:endParaRPr>
          </a:p>
        </p:txBody>
      </p:sp>
      <p:sp>
        <p:nvSpPr>
          <p:cNvPr id="6" name="Espace réservé du contenu 5"/>
          <p:cNvSpPr>
            <a:spLocks noGrp="1"/>
          </p:cNvSpPr>
          <p:nvPr>
            <p:ph sz="quarter" idx="4"/>
          </p:nvPr>
        </p:nvSpPr>
        <p:spPr>
          <a:xfrm>
            <a:off x="5682724" y="2506398"/>
            <a:ext cx="4993743" cy="2920998"/>
          </a:xfrm>
        </p:spPr>
        <p:txBody>
          <a:bodyPr>
            <a:noAutofit/>
          </a:bodyPr>
          <a:lstStyle/>
          <a:p>
            <a:pPr algn="r" rtl="1">
              <a:spcAft>
                <a:spcPts val="0"/>
              </a:spcAft>
            </a:pPr>
            <a:r>
              <a:rPr lang="ar-DZ" sz="1600" b="1" dirty="0" smtClean="0">
                <a:solidFill>
                  <a:schemeClr val="bg1"/>
                </a:solidFill>
              </a:rPr>
              <a:t>الفئة الأولى</a:t>
            </a:r>
            <a:r>
              <a:rPr lang="ar-DZ" sz="1600" dirty="0" smtClean="0">
                <a:solidFill>
                  <a:schemeClr val="bg1"/>
                </a:solidFill>
              </a:rPr>
              <a:t>: رؤساء المجالس الشعبية البلدية.</a:t>
            </a:r>
            <a:endParaRPr lang="fr-FR" sz="1600" dirty="0" smtClean="0">
              <a:solidFill>
                <a:schemeClr val="bg1"/>
              </a:solidFill>
            </a:endParaRPr>
          </a:p>
          <a:p>
            <a:pPr algn="r" rtl="1">
              <a:spcAft>
                <a:spcPts val="0"/>
              </a:spcAft>
            </a:pPr>
            <a:r>
              <a:rPr lang="ar-DZ" sz="1600" b="1" dirty="0" smtClean="0">
                <a:solidFill>
                  <a:schemeClr val="bg1"/>
                </a:solidFill>
              </a:rPr>
              <a:t>الفئة </a:t>
            </a:r>
            <a:r>
              <a:rPr lang="ar-DZ" sz="1600" b="1" dirty="0">
                <a:solidFill>
                  <a:schemeClr val="bg1"/>
                </a:solidFill>
              </a:rPr>
              <a:t>الثانية</a:t>
            </a:r>
            <a:r>
              <a:rPr lang="ar-DZ" sz="1600" dirty="0">
                <a:solidFill>
                  <a:schemeClr val="bg1"/>
                </a:solidFill>
              </a:rPr>
              <a:t>: ضباط الدرك الوطني</a:t>
            </a:r>
            <a:r>
              <a:rPr lang="ar-DZ" sz="1600" b="1" dirty="0">
                <a:solidFill>
                  <a:schemeClr val="bg1"/>
                </a:solidFill>
              </a:rPr>
              <a:t>.</a:t>
            </a:r>
            <a:endParaRPr lang="fr-FR" sz="1600" dirty="0">
              <a:solidFill>
                <a:schemeClr val="bg1"/>
              </a:solidFill>
            </a:endParaRPr>
          </a:p>
          <a:p>
            <a:pPr algn="r" rtl="1">
              <a:spcAft>
                <a:spcPts val="0"/>
              </a:spcAft>
            </a:pPr>
            <a:r>
              <a:rPr lang="ar-DZ" sz="1600" b="1" dirty="0">
                <a:solidFill>
                  <a:schemeClr val="bg1"/>
                </a:solidFill>
              </a:rPr>
              <a:t>الفئة الثالثة:</a:t>
            </a:r>
            <a:r>
              <a:rPr lang="ar-DZ" sz="1600" dirty="0">
                <a:solidFill>
                  <a:schemeClr val="bg1"/>
                </a:solidFill>
              </a:rPr>
              <a:t> الموظفون التابعون للأسلاك الخاصة للمراقبين ومحافظي وضباط الشرطة للأمن الوطني.</a:t>
            </a:r>
            <a:endParaRPr lang="fr-FR" sz="1600" dirty="0">
              <a:solidFill>
                <a:schemeClr val="bg1"/>
              </a:solidFill>
            </a:endParaRPr>
          </a:p>
          <a:p>
            <a:pPr algn="r" rtl="1">
              <a:spcAft>
                <a:spcPts val="0"/>
              </a:spcAft>
            </a:pPr>
            <a:r>
              <a:rPr lang="ar-DZ" sz="1600" b="1" dirty="0">
                <a:solidFill>
                  <a:schemeClr val="bg1"/>
                </a:solidFill>
              </a:rPr>
              <a:t>الفئة الرابعة:</a:t>
            </a:r>
            <a:r>
              <a:rPr lang="ar-DZ" sz="1600" dirty="0">
                <a:solidFill>
                  <a:schemeClr val="bg1"/>
                </a:solidFill>
              </a:rPr>
              <a:t> </a:t>
            </a:r>
            <a:r>
              <a:rPr lang="ar-DZ" sz="1600" b="1" dirty="0">
                <a:solidFill>
                  <a:schemeClr val="bg1"/>
                </a:solidFill>
              </a:rPr>
              <a:t>ضباط الصف</a:t>
            </a:r>
            <a:r>
              <a:rPr lang="ar-DZ" sz="1600" dirty="0">
                <a:solidFill>
                  <a:schemeClr val="bg1"/>
                </a:solidFill>
              </a:rPr>
              <a:t> الذين أمضوا في سلك الدرك الوطني ثلاث سنوات على الأقل والذين تم تعينهم بموجب قرار مشترك صادر عن وزير العدل ووزير الدفاع الوطني بعد موافقة لجنة خاصة.</a:t>
            </a:r>
            <a:endParaRPr lang="fr-FR" sz="1600" dirty="0">
              <a:solidFill>
                <a:schemeClr val="bg1"/>
              </a:solidFill>
            </a:endParaRPr>
          </a:p>
          <a:p>
            <a:pPr algn="r" rtl="1">
              <a:spcAft>
                <a:spcPts val="0"/>
              </a:spcAft>
            </a:pPr>
            <a:r>
              <a:rPr lang="ar-DZ" sz="1600" b="1" dirty="0">
                <a:solidFill>
                  <a:schemeClr val="bg1"/>
                </a:solidFill>
              </a:rPr>
              <a:t>الفئة الخامسة:</a:t>
            </a:r>
            <a:r>
              <a:rPr lang="ar-DZ" sz="1600" dirty="0">
                <a:solidFill>
                  <a:schemeClr val="bg1"/>
                </a:solidFill>
              </a:rPr>
              <a:t> الموظفون التابعون للأسلاك الخاصة للمفتشين وحفاظ وأعوان الشرطة للأمن الوطني الذين أمضوا ثلاث سنوات على الأقل بهذه الصفة والذين تم تعينهم بموجب قرار مشترك صادر عن وزير العدل ووزير الداخلية والجماعات المحلية، بعد موافقة لجنة خاصة.</a:t>
            </a:r>
            <a:endParaRPr lang="fr-FR" sz="1600" dirty="0">
              <a:solidFill>
                <a:schemeClr val="bg1"/>
              </a:solidFill>
            </a:endParaRPr>
          </a:p>
          <a:p>
            <a:pPr algn="r" rtl="1">
              <a:spcAft>
                <a:spcPts val="0"/>
              </a:spcAft>
            </a:pPr>
            <a:r>
              <a:rPr lang="ar-DZ" sz="1600" b="1" dirty="0">
                <a:solidFill>
                  <a:schemeClr val="bg1"/>
                </a:solidFill>
              </a:rPr>
              <a:t>الفئة السادسة:</a:t>
            </a:r>
            <a:r>
              <a:rPr lang="ar-DZ" sz="1600" dirty="0">
                <a:solidFill>
                  <a:schemeClr val="bg1"/>
                </a:solidFill>
              </a:rPr>
              <a:t> ضباط وضباط الصف التابعين للمصالح العسكرية للأمن، الذين تم تعينهم خصيصا بموجب قرار مشترك صادر عن وزير الدفاع الوطني </a:t>
            </a:r>
            <a:r>
              <a:rPr lang="ar-DZ" sz="1600" dirty="0" smtClean="0">
                <a:solidFill>
                  <a:schemeClr val="bg1"/>
                </a:solidFill>
              </a:rPr>
              <a:t>ووزير</a:t>
            </a:r>
            <a:endParaRPr lang="fr-FR" sz="600" dirty="0">
              <a:solidFill>
                <a:schemeClr val="bg1"/>
              </a:solidFill>
            </a:endParaRPr>
          </a:p>
        </p:txBody>
      </p:sp>
    </p:spTree>
    <p:extLst>
      <p:ext uri="{BB962C8B-B14F-4D97-AF65-F5344CB8AC3E}">
        <p14:creationId xmlns:p14="http://schemas.microsoft.com/office/powerpoint/2010/main" val="3648133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2168" y="0"/>
            <a:ext cx="10131425" cy="1456267"/>
          </a:xfrm>
        </p:spPr>
        <p:txBody>
          <a:bodyPr/>
          <a:lstStyle/>
          <a:p>
            <a:r>
              <a:rPr lang="ar-DZ" b="1" dirty="0"/>
              <a:t>الموظفون والأعوان المنوط بهم قانونا بعض مهام الضبط القضائي</a:t>
            </a:r>
            <a:endParaRPr lang="fr-FR" dirty="0"/>
          </a:p>
        </p:txBody>
      </p:sp>
      <p:sp>
        <p:nvSpPr>
          <p:cNvPr id="3" name="Espace réservé du contenu 2"/>
          <p:cNvSpPr>
            <a:spLocks noGrp="1"/>
          </p:cNvSpPr>
          <p:nvPr>
            <p:ph idx="1"/>
          </p:nvPr>
        </p:nvSpPr>
        <p:spPr>
          <a:xfrm>
            <a:off x="1072167" y="1919907"/>
            <a:ext cx="10131425" cy="3649133"/>
          </a:xfrm>
        </p:spPr>
        <p:txBody>
          <a:bodyPr>
            <a:noAutofit/>
          </a:bodyPr>
          <a:lstStyle/>
          <a:p>
            <a:pPr marL="0" indent="0" algn="r" rtl="1">
              <a:buNone/>
            </a:pPr>
            <a:r>
              <a:rPr lang="ar-DZ" sz="1400" dirty="0"/>
              <a:t>الفئة الواردة في قانون الإجراءات الجزائية: وهم:</a:t>
            </a:r>
            <a:endParaRPr lang="fr-FR" sz="1400" dirty="0"/>
          </a:p>
          <a:p>
            <a:pPr algn="r" rtl="1"/>
            <a:r>
              <a:rPr lang="ar-DZ" sz="1400" dirty="0"/>
              <a:t>الموظفون والأعوان المختصون في الغابات: نصت عليهم المادة 21 </a:t>
            </a:r>
            <a:r>
              <a:rPr lang="ar-DZ" sz="1400" dirty="0" err="1"/>
              <a:t>إج</a:t>
            </a:r>
            <a:r>
              <a:rPr lang="ar-DZ" sz="1400" dirty="0"/>
              <a:t> </a:t>
            </a:r>
            <a:r>
              <a:rPr lang="ar-DZ" sz="1400" dirty="0" smtClean="0"/>
              <a:t>ج</a:t>
            </a:r>
          </a:p>
          <a:p>
            <a:pPr algn="r" rtl="1"/>
            <a:r>
              <a:rPr lang="ar-DZ" sz="1400" dirty="0"/>
              <a:t>الولاة: وهم الفئة الثانية ممن يضفى عليهم قانون الإجراءات الجزائية صفة الضبطية القضائية، فيضفي على ولاة الولاية الصفة في مجالات محددة بالجرائم التي ترتكب ضد أمن الدولة فتخوله المادة 28 منه صلاحيات الضبطية القضائية </a:t>
            </a:r>
            <a:endParaRPr lang="ar-DZ" sz="1400" dirty="0" smtClean="0"/>
          </a:p>
          <a:p>
            <a:pPr marL="0" lvl="0" indent="0" algn="r" rtl="1">
              <a:buNone/>
            </a:pPr>
            <a:r>
              <a:rPr lang="ar-DZ" sz="1400" dirty="0"/>
              <a:t>الفئة الواردة في قوانين خاصة: وهم :</a:t>
            </a:r>
            <a:endParaRPr lang="fr-FR" sz="1400" dirty="0"/>
          </a:p>
          <a:p>
            <a:pPr algn="r" rtl="1"/>
            <a:r>
              <a:rPr lang="ar-DZ" sz="1400" dirty="0"/>
              <a:t>مفتشو العمل المنصوص عليهم في نص المادة 14من القانون 90-30 المؤرخ في06 فيفري 1990 المتعلق بإختصاصات مفتشية العمل.</a:t>
            </a:r>
            <a:endParaRPr lang="fr-FR" sz="1400" dirty="0"/>
          </a:p>
          <a:p>
            <a:pPr algn="r" rtl="1"/>
            <a:r>
              <a:rPr lang="ar-DZ" sz="1400" dirty="0"/>
              <a:t>أعوان الجمارك في نص المادة 42 من القانون رقم: 79-07 المؤرخ في 21 جويلية 1979 المعدل والمتمم والمتعلق بقانون الجمارك </a:t>
            </a:r>
            <a:endParaRPr lang="fr-FR" sz="1400" dirty="0"/>
          </a:p>
          <a:p>
            <a:pPr algn="r" rtl="1"/>
            <a:r>
              <a:rPr lang="ar-DZ" sz="1400" dirty="0"/>
              <a:t>المهندسون ومهندسو الأشغال ورؤساء المقاطعة: نص عليهم القانون رقم 01-14 الصادر بتاريخ 19 غشت 2001 المتعلق بتنظيم حركة المرور عبر الطرق وسلامتها وأمنها.</a:t>
            </a:r>
            <a:endParaRPr lang="fr-FR" sz="1400" dirty="0"/>
          </a:p>
          <a:p>
            <a:pPr algn="r" rtl="1"/>
            <a:r>
              <a:rPr lang="ar-DZ" sz="1400" dirty="0"/>
              <a:t>مفتشو الأسعار ومفتشو التجارة طبقا للمادة 78 من القانون رقم 95-06 المؤرخ في 25 يناير 1995 المتعلق بالمنافسة .</a:t>
            </a:r>
            <a:endParaRPr lang="fr-FR" sz="1400" dirty="0"/>
          </a:p>
          <a:p>
            <a:pPr algn="r" rtl="1"/>
            <a:r>
              <a:rPr lang="ar-DZ" sz="1400" dirty="0"/>
              <a:t>أعوان الصحة النباتية يقرر القانون 87-17 المؤرخ في أول أوت 1987 إختصاص أعوان الصحة النباتية بالبحث ومعاينة المخالفات التي تخرق أحكام هذا القانون والنصوص التطبيقية له من خلال نص المادة 52 منه .</a:t>
            </a:r>
            <a:endParaRPr lang="fr-FR" sz="1400" dirty="0"/>
          </a:p>
          <a:p>
            <a:pPr algn="r" rtl="1"/>
            <a:r>
              <a:rPr lang="ar-DZ" sz="1400" dirty="0"/>
              <a:t>أعوان البريد والمواصلات أقرته المادة 121 من القانون 2000-03 المؤرخ في 05 أوت 2000 الذي يحدد القواعد العامة المتعلقة بالبريد والمواصلات السلكية واللاسلكية.</a:t>
            </a:r>
            <a:endParaRPr lang="fr-FR" sz="1400" dirty="0"/>
          </a:p>
          <a:p>
            <a:pPr algn="r" rtl="1"/>
            <a:r>
              <a:rPr lang="ar-DZ" sz="1400" dirty="0"/>
              <a:t>مفتشو الصيد وحرس الشواطئ عملا بالقانون 01-11 المؤرخ في 03 يونيو 2001 المتعلق بالصيد البحري وتربية المرئيات.</a:t>
            </a:r>
            <a:endParaRPr lang="fr-FR" sz="1400" dirty="0"/>
          </a:p>
          <a:p>
            <a:pPr algn="r" rtl="1"/>
            <a:r>
              <a:rPr lang="ar-DZ" sz="1400" dirty="0"/>
              <a:t>شرطة المياه من خلال المادة 160 من القانون 05-12 المتعلق بالمياه المؤرخ في 04 أوت</a:t>
            </a:r>
            <a:endParaRPr lang="fr-FR" sz="1400" dirty="0"/>
          </a:p>
        </p:txBody>
      </p:sp>
    </p:spTree>
    <p:extLst>
      <p:ext uri="{BB962C8B-B14F-4D97-AF65-F5344CB8AC3E}">
        <p14:creationId xmlns:p14="http://schemas.microsoft.com/office/powerpoint/2010/main" val="3061594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DZ" u="sng" dirty="0" smtClean="0"/>
              <a:t>ثانيا/ نطاق اختصاص الشرطة القضائية</a:t>
            </a:r>
            <a:endParaRPr lang="fr-FR" u="sng" dirty="0"/>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17683" y="2141538"/>
            <a:ext cx="5467658" cy="3649662"/>
          </a:xfrm>
        </p:spPr>
      </p:pic>
    </p:spTree>
    <p:extLst>
      <p:ext uri="{BB962C8B-B14F-4D97-AF65-F5344CB8AC3E}">
        <p14:creationId xmlns:p14="http://schemas.microsoft.com/office/powerpoint/2010/main" val="2972866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6179" y="1050939"/>
            <a:ext cx="10131425" cy="1456267"/>
          </a:xfrm>
        </p:spPr>
        <p:txBody>
          <a:bodyPr>
            <a:normAutofit fontScale="90000"/>
          </a:bodyPr>
          <a:lstStyle/>
          <a:p>
            <a:pPr algn="ctr" rtl="1"/>
            <a:r>
              <a:rPr lang="ar-DZ" sz="2700" dirty="0">
                <a:solidFill>
                  <a:schemeClr val="bg1"/>
                </a:solidFill>
              </a:rPr>
              <a:t>ويقصد بها قواعد </a:t>
            </a:r>
            <a:r>
              <a:rPr lang="ar-DZ" sz="2700" dirty="0" smtClean="0">
                <a:solidFill>
                  <a:schemeClr val="bg1"/>
                </a:solidFill>
              </a:rPr>
              <a:t>الاختصاص </a:t>
            </a:r>
            <a:r>
              <a:rPr lang="ar-DZ" sz="2700" dirty="0">
                <a:solidFill>
                  <a:schemeClr val="bg1"/>
                </a:solidFill>
              </a:rPr>
              <a:t>المحلي والنوعي للضبطية القضائية، إن أعضاء الضبطية القضائية وهم يمارسون صلاحياتهم في إجراء التحريات اللازمة بشأن الجريمة لمعرفة مرتكبيها مقيدين في ذلك بنطاق إقليمي محدد يسمى الاختصاص المحلي، و بنوع معين من الجرائم دون غيرها ويسمى </a:t>
            </a:r>
            <a:r>
              <a:rPr lang="ar-DZ" sz="2700" dirty="0" smtClean="0">
                <a:solidFill>
                  <a:schemeClr val="bg1"/>
                </a:solidFill>
              </a:rPr>
              <a:t>الاختصاص </a:t>
            </a:r>
            <a:r>
              <a:rPr lang="ar-DZ" sz="2700" dirty="0">
                <a:solidFill>
                  <a:schemeClr val="bg1"/>
                </a:solidFill>
              </a:rPr>
              <a:t>النوعي </a:t>
            </a:r>
            <a:r>
              <a:rPr lang="ar-DZ" dirty="0" smtClean="0"/>
              <a:t>.</a:t>
            </a:r>
            <a:br>
              <a:rPr lang="ar-DZ" dirty="0" smtClean="0"/>
            </a:br>
            <a:r>
              <a:rPr lang="ar-DZ" dirty="0" smtClean="0"/>
              <a:t/>
            </a:r>
            <a:br>
              <a:rPr lang="ar-DZ" dirty="0" smtClean="0"/>
            </a:br>
            <a:endParaRPr lang="fr-FR" dirty="0"/>
          </a:p>
        </p:txBody>
      </p:sp>
      <p:sp>
        <p:nvSpPr>
          <p:cNvPr id="3" name="Espace réservé du contenu 2"/>
          <p:cNvSpPr>
            <a:spLocks noGrp="1"/>
          </p:cNvSpPr>
          <p:nvPr>
            <p:ph sz="half" idx="1"/>
          </p:nvPr>
        </p:nvSpPr>
        <p:spPr>
          <a:xfrm>
            <a:off x="756179" y="2507206"/>
            <a:ext cx="4995334" cy="3649134"/>
          </a:xfrm>
        </p:spPr>
        <p:txBody>
          <a:bodyPr>
            <a:normAutofit fontScale="85000" lnSpcReduction="10000"/>
          </a:bodyPr>
          <a:lstStyle/>
          <a:p>
            <a:pPr marL="0" indent="0" algn="r" rtl="1">
              <a:buNone/>
            </a:pPr>
            <a:r>
              <a:rPr lang="ar-DZ" sz="2400" u="sng" dirty="0" smtClean="0"/>
              <a:t>الاختصاص النوعي</a:t>
            </a:r>
          </a:p>
          <a:p>
            <a:pPr algn="r" rtl="1"/>
            <a:r>
              <a:rPr lang="ar-DZ" dirty="0" err="1" smtClean="0"/>
              <a:t>الإختصاص</a:t>
            </a:r>
            <a:r>
              <a:rPr lang="ar-DZ" dirty="0" smtClean="0"/>
              <a:t> </a:t>
            </a:r>
            <a:r>
              <a:rPr lang="ar-DZ" dirty="0"/>
              <a:t>النوعي العام أو الشامل: ومفاده أن ينعقد لضباط الشرطة القضائية </a:t>
            </a:r>
            <a:r>
              <a:rPr lang="ar-DZ" dirty="0" err="1"/>
              <a:t>الإختصاص</a:t>
            </a:r>
            <a:r>
              <a:rPr lang="ar-DZ" dirty="0"/>
              <a:t> بممارسة سلطاتهم بالنسبة لكافة أنواع الجرائم مهما كانت جسامتها أو </a:t>
            </a:r>
            <a:r>
              <a:rPr lang="ar-DZ" dirty="0" smtClean="0"/>
              <a:t>طبيعتها</a:t>
            </a:r>
          </a:p>
          <a:p>
            <a:pPr algn="r" rtl="1"/>
            <a:r>
              <a:rPr lang="ar-DZ" dirty="0" err="1"/>
              <a:t>الإختصاص</a:t>
            </a:r>
            <a:r>
              <a:rPr lang="ar-DZ" dirty="0"/>
              <a:t> النوعي الخاص أو المحدود: وهو إختصاص يتحدد بنوعية من الجرائم ولا يتعلق بكافة أنواع الجرائم وينعقد مثل هذا </a:t>
            </a:r>
            <a:r>
              <a:rPr lang="ar-DZ" dirty="0" err="1"/>
              <a:t>الإختصاص</a:t>
            </a:r>
            <a:r>
              <a:rPr lang="ar-DZ" dirty="0"/>
              <a:t> بموجب قوانين خاصة لفئة معينة من الأعوان والموظفين الذين خولهم القانون بعض مهام الضبط القضائي مثل أعوان </a:t>
            </a:r>
            <a:r>
              <a:rPr lang="ar-DZ" dirty="0" smtClean="0"/>
              <a:t>الجمارك</a:t>
            </a:r>
          </a:p>
          <a:p>
            <a:pPr algn="r" rtl="1"/>
            <a:r>
              <a:rPr lang="ar-DZ" dirty="0"/>
              <a:t>أما الضباط المنصوص عليهم في البند 6 من المادة 15 إ ج </a:t>
            </a:r>
            <a:r>
              <a:rPr lang="ar-DZ" dirty="0" err="1"/>
              <a:t>ج</a:t>
            </a:r>
            <a:r>
              <a:rPr lang="ar-DZ" dirty="0"/>
              <a:t> وهم ضباط وضباط الصف التابعين للمصالح العسكرية للأمن الذين تم تعينهم خصيصا بموجب قرار مشترك صادر عن وزير الدفاع الوطني ووزير العدل، فإن </a:t>
            </a:r>
            <a:r>
              <a:rPr lang="ar-DZ" dirty="0" err="1"/>
              <a:t>إختصاصهم</a:t>
            </a:r>
            <a:r>
              <a:rPr lang="ar-DZ" dirty="0"/>
              <a:t> ينحصر في الجرائم الماسة بأمن الدولة </a:t>
            </a:r>
            <a:endParaRPr lang="fr-FR" dirty="0"/>
          </a:p>
        </p:txBody>
      </p:sp>
      <p:sp>
        <p:nvSpPr>
          <p:cNvPr id="4" name="Espace réservé du contenu 3"/>
          <p:cNvSpPr>
            <a:spLocks noGrp="1"/>
          </p:cNvSpPr>
          <p:nvPr>
            <p:ph sz="half" idx="2"/>
          </p:nvPr>
        </p:nvSpPr>
        <p:spPr>
          <a:xfrm>
            <a:off x="5751513" y="2910625"/>
            <a:ext cx="4995332" cy="3691945"/>
          </a:xfrm>
        </p:spPr>
        <p:txBody>
          <a:bodyPr>
            <a:normAutofit fontScale="85000" lnSpcReduction="10000"/>
          </a:bodyPr>
          <a:lstStyle/>
          <a:p>
            <a:pPr marL="0" indent="0" algn="r" rtl="1">
              <a:buNone/>
            </a:pPr>
            <a:r>
              <a:rPr lang="ar-DZ" sz="2100" u="sng" dirty="0" smtClean="0"/>
              <a:t>الاختصاص المحلي</a:t>
            </a:r>
          </a:p>
          <a:p>
            <a:pPr algn="r" rtl="1"/>
            <a:r>
              <a:rPr lang="ar-DZ" dirty="0" smtClean="0"/>
              <a:t>ويجوز </a:t>
            </a:r>
            <a:r>
              <a:rPr lang="ar-DZ" dirty="0"/>
              <a:t>لهم أيضا في حالة </a:t>
            </a:r>
            <a:r>
              <a:rPr lang="ar-DZ" dirty="0" smtClean="0"/>
              <a:t>الاستعجال </a:t>
            </a:r>
            <a:r>
              <a:rPr lang="ar-DZ" dirty="0"/>
              <a:t>أن يباشروا مهمتهم في كافة الإقليم الوطني إذا طلب منهم أداء ذلك من القاضي المختص قانونا ويجب أن يساعدهم ضابط الشرطة القضائية التي يمارس وظائفه في المجموعة السكنية المعينة</a:t>
            </a:r>
            <a:r>
              <a:rPr lang="ar-DZ" dirty="0" smtClean="0"/>
              <a:t>.</a:t>
            </a:r>
          </a:p>
          <a:p>
            <a:pPr algn="r" rtl="1"/>
            <a:r>
              <a:rPr lang="ar-DZ" dirty="0"/>
              <a:t>غير أنه فيما يتعلق ببحث ومعاينة جرائم المخدرات والجريمة المنظمة عبر الحدود الوطنية والجرائم الماسة بأنظمة المعالجة الآلية للمعطيات وجرائم تبييض الأموال والإرهاب والجرائم المتعلقة بالتشريع الخاص بالصرف، يمتد إختصاص ضباط الشرطة القضائية إلى كامل الإقليم الوطني، ويعمل هؤلاء تحت إشراف النائب العام لدى المجلس القضائي المختص إقليميا ويعلم وكيل </a:t>
            </a:r>
            <a:r>
              <a:rPr lang="ar-DZ" dirty="0" smtClean="0"/>
              <a:t>الجمهورية </a:t>
            </a:r>
            <a:r>
              <a:rPr lang="ar-DZ" dirty="0"/>
              <a:t>المختص اقليميا بذلك في جميع </a:t>
            </a:r>
            <a:r>
              <a:rPr lang="ar-DZ" dirty="0" smtClean="0"/>
              <a:t>الحالات</a:t>
            </a:r>
          </a:p>
          <a:p>
            <a:pPr algn="r" rtl="1"/>
            <a:r>
              <a:rPr lang="ar-DZ" dirty="0" smtClean="0"/>
              <a:t>لتحديد ضوابط انعقاد الاختصاص نرجع للمادتين  </a:t>
            </a:r>
            <a:r>
              <a:rPr lang="ar-DZ" dirty="0"/>
              <a:t>37 و 40 من ق إ ج وهي مكان </a:t>
            </a:r>
            <a:r>
              <a:rPr lang="ar-DZ" dirty="0" smtClean="0"/>
              <a:t>ارتكاب </a:t>
            </a:r>
            <a:r>
              <a:rPr lang="ar-DZ" dirty="0"/>
              <a:t>الجريمة أو محل إقامة المشتبه فيه أو مكان إلقاء القبض عليه </a:t>
            </a:r>
            <a:endParaRPr lang="ar-DZ" dirty="0" smtClean="0"/>
          </a:p>
          <a:p>
            <a:pPr algn="r" rtl="1"/>
            <a:endParaRPr lang="ar-DZ" dirty="0"/>
          </a:p>
        </p:txBody>
      </p:sp>
    </p:spTree>
    <p:extLst>
      <p:ext uri="{BB962C8B-B14F-4D97-AF65-F5344CB8AC3E}">
        <p14:creationId xmlns:p14="http://schemas.microsoft.com/office/powerpoint/2010/main" val="4289932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0450" y="801710"/>
            <a:ext cx="6164653" cy="1371600"/>
          </a:xfrm>
        </p:spPr>
        <p:txBody>
          <a:bodyPr/>
          <a:lstStyle/>
          <a:p>
            <a:r>
              <a:rPr lang="ar-DZ" u="sng" dirty="0" smtClean="0">
                <a:effectLst>
                  <a:outerShdw blurRad="38100" dist="38100" dir="2700000" algn="tl">
                    <a:srgbClr val="000000">
                      <a:alpha val="43137"/>
                    </a:srgbClr>
                  </a:outerShdw>
                </a:effectLst>
              </a:rPr>
              <a:t>ثالثا/ الاختصاصات العادية للشرطة القضائية</a:t>
            </a:r>
            <a:endParaRPr lang="fr-FR" u="sng" dirty="0">
              <a:effectLst>
                <a:outerShdw blurRad="38100" dist="38100" dir="2700000" algn="tl">
                  <a:srgbClr val="000000">
                    <a:alpha val="43137"/>
                  </a:srgbClr>
                </a:outerShdw>
              </a:effectLst>
            </a:endParaRPr>
          </a:p>
        </p:txBody>
      </p:sp>
      <p:pic>
        <p:nvPicPr>
          <p:cNvPr id="5" name="Espace réservé pour une image  4"/>
          <p:cNvPicPr>
            <a:picLocks noGrp="1" noChangeAspect="1"/>
          </p:cNvPicPr>
          <p:nvPr>
            <p:ph type="pic" idx="1"/>
          </p:nvPr>
        </p:nvPicPr>
        <p:blipFill>
          <a:blip r:embed="rId2">
            <a:extLst>
              <a:ext uri="{28A0092B-C50C-407E-A947-70E740481C1C}">
                <a14:useLocalDpi xmlns:a14="http://schemas.microsoft.com/office/drawing/2010/main" val="0"/>
              </a:ext>
            </a:extLst>
          </a:blip>
          <a:srcRect t="11348" b="11348"/>
          <a:stretch>
            <a:fillRect/>
          </a:stretch>
        </p:blipFill>
        <p:spPr/>
      </p:pic>
      <p:sp>
        <p:nvSpPr>
          <p:cNvPr id="4" name="Espace réservé du texte 3"/>
          <p:cNvSpPr>
            <a:spLocks noGrp="1"/>
          </p:cNvSpPr>
          <p:nvPr>
            <p:ph type="body" sz="half" idx="2"/>
          </p:nvPr>
        </p:nvSpPr>
        <p:spPr/>
        <p:txBody>
          <a:bodyPr/>
          <a:lstStyle/>
          <a:p>
            <a:pPr algn="r" rtl="1"/>
            <a:r>
              <a:rPr lang="ar-DZ" dirty="0"/>
              <a:t>تهدف الاستدلالات إلى كشف الحقيقة بشأن الجريمة وفاعلها، وذلك بجمع العناصر والأدلة اللازمة لتحريك الدعوى العمومية بشأنها، سواء أمام قضاء التحقيق أو قضاء الحكم، ويتم جمع </a:t>
            </a:r>
            <a:r>
              <a:rPr lang="ar-DZ" dirty="0" err="1"/>
              <a:t>الإستدلالات</a:t>
            </a:r>
            <a:r>
              <a:rPr lang="ar-DZ" dirty="0"/>
              <a:t> بواسطة رجال الضبط القضائي فهم المكلفون بالبحث والتحري عن الجريمة ومرتكبيها والأدلة المثبتة لذلك، وتقديمها للنيابة العامة لتتخذ ما تراه بشأنها وأهم إجراءات </a:t>
            </a:r>
            <a:r>
              <a:rPr lang="ar-DZ" dirty="0" err="1"/>
              <a:t>الإستدلال</a:t>
            </a:r>
            <a:r>
              <a:rPr lang="ar-DZ" dirty="0"/>
              <a:t> في الحالات العادية ما يلي:</a:t>
            </a:r>
            <a:endParaRPr lang="fr-FR" dirty="0"/>
          </a:p>
          <a:p>
            <a:pPr algn="r" rtl="1"/>
            <a:endParaRPr lang="fr-FR" dirty="0"/>
          </a:p>
        </p:txBody>
      </p:sp>
    </p:spTree>
    <p:extLst>
      <p:ext uri="{BB962C8B-B14F-4D97-AF65-F5344CB8AC3E}">
        <p14:creationId xmlns:p14="http://schemas.microsoft.com/office/powerpoint/2010/main" val="1120987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spcBef>
                <a:spcPts val="0"/>
              </a:spcBef>
            </a:pPr>
            <a:r>
              <a:rPr lang="ar-DZ" sz="2000" b="1" u="sng" dirty="0" smtClean="0"/>
              <a:t>1</a:t>
            </a:r>
            <a:r>
              <a:rPr lang="ar-DZ" sz="2200" b="1" u="sng" dirty="0" smtClean="0">
                <a:latin typeface="Sakkal Majalla" panose="02000000000000000000" pitchFamily="2" charset="-78"/>
                <a:cs typeface="Sakkal Majalla" panose="02000000000000000000" pitchFamily="2" charset="-78"/>
              </a:rPr>
              <a:t>/ تلقي </a:t>
            </a:r>
            <a:r>
              <a:rPr lang="ar-DZ" sz="2200" b="1" u="sng" dirty="0">
                <a:latin typeface="Sakkal Majalla" panose="02000000000000000000" pitchFamily="2" charset="-78"/>
                <a:cs typeface="Sakkal Majalla" panose="02000000000000000000" pitchFamily="2" charset="-78"/>
              </a:rPr>
              <a:t>البلاغات والشكاوي عن </a:t>
            </a:r>
            <a:r>
              <a:rPr lang="ar-DZ" sz="2200" b="1" u="sng" dirty="0" smtClean="0">
                <a:latin typeface="Sakkal Majalla" panose="02000000000000000000" pitchFamily="2" charset="-78"/>
                <a:cs typeface="Sakkal Majalla" panose="02000000000000000000" pitchFamily="2" charset="-78"/>
              </a:rPr>
              <a:t>جريمة:</a:t>
            </a:r>
            <a:r>
              <a:rPr lang="fr-FR" sz="2200" dirty="0">
                <a:latin typeface="Sakkal Majalla" panose="02000000000000000000" pitchFamily="2" charset="-78"/>
                <a:cs typeface="Sakkal Majalla" panose="02000000000000000000" pitchFamily="2" charset="-78"/>
              </a:rPr>
              <a:t/>
            </a:r>
            <a:br>
              <a:rPr lang="fr-FR" sz="2200" dirty="0">
                <a:latin typeface="Sakkal Majalla" panose="02000000000000000000" pitchFamily="2" charset="-78"/>
                <a:cs typeface="Sakkal Majalla" panose="02000000000000000000" pitchFamily="2" charset="-78"/>
              </a:rPr>
            </a:br>
            <a:r>
              <a:rPr lang="ar-DZ" sz="2000" dirty="0">
                <a:latin typeface="Sakkal Majalla" panose="02000000000000000000" pitchFamily="2" charset="-78"/>
                <a:cs typeface="Sakkal Majalla" panose="02000000000000000000" pitchFamily="2" charset="-78"/>
              </a:rPr>
              <a:t>إن الإجراءات الأولية التي يقوم بها ضباط الشرطة القضائية لغرض جمع الاستدلالات تتمثل في البلاغات والشكاوي طبقا للمادة 17 وما يليها من قانون الإجراءات الجزائية، ولذلك يعتبر البلاغ والشكوى من وسائل علم الضبطية القضائية بوقوع </a:t>
            </a:r>
            <a:r>
              <a:rPr lang="ar-DZ" sz="2000" dirty="0" smtClean="0">
                <a:latin typeface="Sakkal Majalla" panose="02000000000000000000" pitchFamily="2" charset="-78"/>
                <a:cs typeface="Sakkal Majalla" panose="02000000000000000000" pitchFamily="2" charset="-78"/>
              </a:rPr>
              <a:t>الجريمة</a:t>
            </a:r>
            <a:r>
              <a:rPr lang="ar-DZ" sz="2200" dirty="0" smtClean="0">
                <a:latin typeface="Sakkal Majalla" panose="02000000000000000000" pitchFamily="2" charset="-78"/>
                <a:cs typeface="Sakkal Majalla" panose="02000000000000000000" pitchFamily="2" charset="-78"/>
              </a:rPr>
              <a:t/>
            </a:r>
            <a:br>
              <a:rPr lang="ar-DZ" sz="2200" dirty="0" smtClean="0">
                <a:latin typeface="Sakkal Majalla" panose="02000000000000000000" pitchFamily="2" charset="-78"/>
                <a:cs typeface="Sakkal Majalla" panose="02000000000000000000" pitchFamily="2" charset="-78"/>
              </a:rPr>
            </a:br>
            <a:r>
              <a:rPr lang="ar-DZ" sz="2200" u="sng" dirty="0" smtClean="0">
                <a:latin typeface="Sakkal Majalla" panose="02000000000000000000" pitchFamily="2" charset="-78"/>
                <a:cs typeface="Sakkal Majalla" panose="02000000000000000000" pitchFamily="2" charset="-78"/>
              </a:rPr>
              <a:t>2/ </a:t>
            </a:r>
            <a:r>
              <a:rPr lang="ar-DZ" sz="2200" b="1" u="sng" dirty="0" smtClean="0">
                <a:latin typeface="Sakkal Majalla" panose="02000000000000000000" pitchFamily="2" charset="-78"/>
                <a:cs typeface="Sakkal Majalla" panose="02000000000000000000" pitchFamily="2" charset="-78"/>
              </a:rPr>
              <a:t>سماع </a:t>
            </a:r>
            <a:r>
              <a:rPr lang="ar-DZ" sz="2200" b="1" u="sng" dirty="0">
                <a:latin typeface="Sakkal Majalla" panose="02000000000000000000" pitchFamily="2" charset="-78"/>
                <a:cs typeface="Sakkal Majalla" panose="02000000000000000000" pitchFamily="2" charset="-78"/>
              </a:rPr>
              <a:t>أقوال المشتبه فيه والشهود</a:t>
            </a:r>
            <a:r>
              <a:rPr lang="fr-FR" sz="2200" dirty="0">
                <a:latin typeface="Sakkal Majalla" panose="02000000000000000000" pitchFamily="2" charset="-78"/>
                <a:cs typeface="Sakkal Majalla" panose="02000000000000000000" pitchFamily="2" charset="-78"/>
              </a:rPr>
              <a:t/>
            </a:r>
            <a:br>
              <a:rPr lang="fr-FR" sz="2200" dirty="0">
                <a:latin typeface="Sakkal Majalla" panose="02000000000000000000" pitchFamily="2" charset="-78"/>
                <a:cs typeface="Sakkal Majalla" panose="02000000000000000000" pitchFamily="2" charset="-78"/>
              </a:rPr>
            </a:br>
            <a:r>
              <a:rPr lang="ar-DZ" sz="2000" dirty="0">
                <a:latin typeface="Sakkal Majalla" panose="02000000000000000000" pitchFamily="2" charset="-78"/>
                <a:cs typeface="Sakkal Majalla" panose="02000000000000000000" pitchFamily="2" charset="-78"/>
              </a:rPr>
              <a:t>يقوم ضابط الشرطة القضائية بسماع أقوال كل من لديه معلومات عن الجريمة، والوقائع التي تكونها ومرتكبيها كالمبلغ والشهود والسلطات المحلية، كما يسأل المشتبه فيهم عن ذلك دون مواجهتهم تفصيلا بكل الأدلة والقرائن القائمة ضدهم بهدف إثبات التهمة إذ يعد ذلك إستجوابا لا تملكه إلا سلطات التحقيق</a:t>
            </a:r>
            <a:r>
              <a:rPr lang="ar-DZ" sz="2200"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p:txBody>
      </p:sp>
      <p:sp>
        <p:nvSpPr>
          <p:cNvPr id="3" name="Espace réservé du texte 2"/>
          <p:cNvSpPr>
            <a:spLocks noGrp="1"/>
          </p:cNvSpPr>
          <p:nvPr>
            <p:ph type="body" sz="quarter" idx="13"/>
          </p:nvPr>
        </p:nvSpPr>
        <p:spPr>
          <a:xfrm>
            <a:off x="685800" y="3352800"/>
            <a:ext cx="10131428" cy="838200"/>
          </a:xfrm>
        </p:spPr>
        <p:txBody>
          <a:bodyPr>
            <a:normAutofit fontScale="70000" lnSpcReduction="20000"/>
          </a:bodyPr>
          <a:lstStyle/>
          <a:p>
            <a:pPr algn="r" rtl="1"/>
            <a:r>
              <a:rPr lang="ar-DZ" sz="2900" b="1" u="sng" dirty="0" smtClean="0">
                <a:latin typeface="Sakkal Majalla" panose="02000000000000000000" pitchFamily="2" charset="-78"/>
                <a:cs typeface="Sakkal Majalla" panose="02000000000000000000" pitchFamily="2" charset="-78"/>
              </a:rPr>
              <a:t>3/المعاينة والاستيقاف: </a:t>
            </a:r>
            <a:r>
              <a:rPr lang="ar-DZ" sz="2900" b="1" dirty="0">
                <a:solidFill>
                  <a:schemeClr val="accent5">
                    <a:lumMod val="40000"/>
                    <a:lumOff val="60000"/>
                  </a:schemeClr>
                </a:solidFill>
                <a:latin typeface="Sakkal Majalla" panose="02000000000000000000" pitchFamily="2" charset="-78"/>
                <a:cs typeface="Sakkal Majalla" panose="02000000000000000000" pitchFamily="2" charset="-78"/>
              </a:rPr>
              <a:t>المعاينة</a:t>
            </a:r>
            <a:r>
              <a:rPr lang="ar-DZ" sz="2900" dirty="0">
                <a:latin typeface="Sakkal Majalla" panose="02000000000000000000" pitchFamily="2" charset="-78"/>
                <a:cs typeface="Sakkal Majalla" panose="02000000000000000000" pitchFamily="2" charset="-78"/>
              </a:rPr>
              <a:t>: ويقصد بذلك إنتقال رجال الضبط القضائي إلى مكان وقوع الجريمة لإثبات الحالة وضبط الأشياء المختلفة عنها أو التي إستعملت في لإرتكابها وبصفة عامة كل ما له صلة بالجريمة </a:t>
            </a:r>
            <a:r>
              <a:rPr lang="ar-DZ" sz="2900" dirty="0" smtClean="0">
                <a:latin typeface="Sakkal Majalla" panose="02000000000000000000" pitchFamily="2" charset="-78"/>
                <a:cs typeface="Sakkal Majalla" panose="02000000000000000000" pitchFamily="2" charset="-78"/>
              </a:rPr>
              <a:t>، </a:t>
            </a:r>
            <a:r>
              <a:rPr lang="ar-DZ" sz="2900" b="1" dirty="0">
                <a:solidFill>
                  <a:schemeClr val="accent5">
                    <a:lumMod val="40000"/>
                    <a:lumOff val="60000"/>
                  </a:schemeClr>
                </a:solidFill>
                <a:latin typeface="Sakkal Majalla" panose="02000000000000000000" pitchFamily="2" charset="-78"/>
                <a:cs typeface="Sakkal Majalla" panose="02000000000000000000" pitchFamily="2" charset="-78"/>
              </a:rPr>
              <a:t>الإستيقاف</a:t>
            </a:r>
            <a:r>
              <a:rPr lang="ar-DZ" sz="2900" dirty="0">
                <a:solidFill>
                  <a:schemeClr val="accent5">
                    <a:lumMod val="40000"/>
                    <a:lumOff val="60000"/>
                  </a:schemeClr>
                </a:solidFill>
                <a:latin typeface="Sakkal Majalla" panose="02000000000000000000" pitchFamily="2" charset="-78"/>
                <a:cs typeface="Sakkal Majalla" panose="02000000000000000000" pitchFamily="2" charset="-78"/>
              </a:rPr>
              <a:t>: </a:t>
            </a:r>
            <a:r>
              <a:rPr lang="ar-DZ" sz="2900" dirty="0">
                <a:latin typeface="Sakkal Majalla" panose="02000000000000000000" pitchFamily="2" charset="-78"/>
                <a:cs typeface="Sakkal Majalla" panose="02000000000000000000" pitchFamily="2" charset="-78"/>
              </a:rPr>
              <a:t>هو التعرض المادي العابر للشخص بهدف التحقق من هويته أو بهدف استيضاح موقف الشك </a:t>
            </a:r>
            <a:r>
              <a:rPr lang="ar-DZ" sz="2200" dirty="0" smtClean="0">
                <a:latin typeface="Sakkal Majalla" panose="02000000000000000000" pitchFamily="2" charset="-78"/>
                <a:cs typeface="Sakkal Majalla" panose="02000000000000000000" pitchFamily="2" charset="-78"/>
              </a:rPr>
              <a:t>,</a:t>
            </a:r>
            <a:endParaRPr lang="fr-FR" sz="2200" u="sng" dirty="0">
              <a:latin typeface="Sakkal Majalla" panose="02000000000000000000" pitchFamily="2" charset="-78"/>
              <a:cs typeface="Sakkal Majalla" panose="02000000000000000000" pitchFamily="2" charset="-78"/>
            </a:endParaRPr>
          </a:p>
        </p:txBody>
      </p:sp>
      <p:sp>
        <p:nvSpPr>
          <p:cNvPr id="4" name="Espace réservé du texte 3"/>
          <p:cNvSpPr>
            <a:spLocks noGrp="1"/>
          </p:cNvSpPr>
          <p:nvPr>
            <p:ph type="body" idx="1"/>
          </p:nvPr>
        </p:nvSpPr>
        <p:spPr/>
        <p:txBody>
          <a:bodyPr>
            <a:normAutofit fontScale="92500" lnSpcReduction="20000"/>
          </a:bodyPr>
          <a:lstStyle/>
          <a:p>
            <a:pPr algn="r" rtl="1"/>
            <a:r>
              <a:rPr lang="ar-DZ" b="1" dirty="0" smtClean="0"/>
              <a:t>4</a:t>
            </a:r>
            <a:r>
              <a:rPr lang="ar-DZ" sz="2000" b="1" u="sng" dirty="0" smtClean="0">
                <a:latin typeface="Sakkal Majalla" panose="02000000000000000000" pitchFamily="2" charset="-78"/>
                <a:cs typeface="Sakkal Majalla" panose="02000000000000000000" pitchFamily="2" charset="-78"/>
              </a:rPr>
              <a:t>/ إثبات </a:t>
            </a:r>
            <a:r>
              <a:rPr lang="ar-DZ" sz="2000" b="1" u="sng" dirty="0">
                <a:latin typeface="Sakkal Majalla" panose="02000000000000000000" pitchFamily="2" charset="-78"/>
                <a:cs typeface="Sakkal Majalla" panose="02000000000000000000" pitchFamily="2" charset="-78"/>
              </a:rPr>
              <a:t>إجراءات جمع الاستدلالات في </a:t>
            </a:r>
            <a:r>
              <a:rPr lang="ar-DZ" sz="2000" b="1" u="sng" dirty="0" smtClean="0">
                <a:latin typeface="Sakkal Majalla" panose="02000000000000000000" pitchFamily="2" charset="-78"/>
                <a:cs typeface="Sakkal Majalla" panose="02000000000000000000" pitchFamily="2" charset="-78"/>
              </a:rPr>
              <a:t>محاضر: </a:t>
            </a:r>
            <a:r>
              <a:rPr lang="ar-DZ" sz="2200" dirty="0">
                <a:latin typeface="Sakkal Majalla" panose="02000000000000000000" pitchFamily="2" charset="-78"/>
                <a:cs typeface="Sakkal Majalla" panose="02000000000000000000" pitchFamily="2" charset="-78"/>
              </a:rPr>
              <a:t>أوجب القانون على ضباط الشرطة القضائية أن يبادروا بتحرير محاضر بكل ما يقومون به من إجراءات الاستدلال (م18 إ ج ج) كما خول القانون ذلك </a:t>
            </a:r>
            <a:r>
              <a:rPr lang="ar-DZ" sz="2200" dirty="0" smtClean="0">
                <a:latin typeface="Sakkal Majalla" panose="02000000000000000000" pitchFamily="2" charset="-78"/>
                <a:cs typeface="Sakkal Majalla" panose="02000000000000000000" pitchFamily="2" charset="-78"/>
              </a:rPr>
              <a:t>لموظفي </a:t>
            </a:r>
            <a:r>
              <a:rPr lang="ar-DZ" sz="2200" dirty="0">
                <a:latin typeface="Sakkal Majalla" panose="02000000000000000000" pitchFamily="2" charset="-78"/>
                <a:cs typeface="Sakkal Majalla" panose="02000000000000000000" pitchFamily="2" charset="-78"/>
              </a:rPr>
              <a:t>إدارات الشرطة ورجال الدرك الذين ليس لهم صفة ضابط الشرطة القضائية (م 20 إ ج ج</a:t>
            </a:r>
            <a:r>
              <a:rPr lang="ar-DZ" sz="2200" dirty="0" smtClean="0">
                <a:latin typeface="Sakkal Majalla" panose="02000000000000000000" pitchFamily="2" charset="-78"/>
                <a:cs typeface="Sakkal Majalla" panose="02000000000000000000" pitchFamily="2" charset="-78"/>
              </a:rPr>
              <a:t>),</a:t>
            </a:r>
          </a:p>
          <a:p>
            <a:pPr algn="r" rtl="1"/>
            <a:r>
              <a:rPr lang="ar-DZ" sz="2200" dirty="0">
                <a:latin typeface="Sakkal Majalla" panose="02000000000000000000" pitchFamily="2" charset="-78"/>
                <a:cs typeface="Sakkal Majalla" panose="02000000000000000000" pitchFamily="2" charset="-78"/>
              </a:rPr>
              <a:t>أما من ناحية الشكل فالقانون لم يشترط شكلا معينا في محضر الاستدلال (محضر التحقيق الأولي) الذي يجريه رجل الضبط، فقد يتولى هذا الأخير تحرير المحضر بنفسه أو بواسطة كاتب مخصص لتحرير المحاضر وذلك بخلاف محضر التحقيق الابتدائي الذي تجريه سلطة   </a:t>
            </a:r>
            <a:r>
              <a:rPr lang="ar-DZ" sz="2200" dirty="0" smtClean="0">
                <a:latin typeface="Sakkal Majalla" panose="02000000000000000000" pitchFamily="2" charset="-78"/>
                <a:cs typeface="Sakkal Majalla" panose="02000000000000000000" pitchFamily="2" charset="-78"/>
              </a:rPr>
              <a:t>التحقيق,</a:t>
            </a:r>
            <a:endParaRPr lang="fr-FR" sz="2200" u="sng"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8533493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éleste">
  <a:themeElements>
    <a:clrScheme name="Celestial">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docProps/app.xml><?xml version="1.0" encoding="utf-8"?>
<Properties xmlns="http://schemas.openxmlformats.org/officeDocument/2006/extended-properties" xmlns:vt="http://schemas.openxmlformats.org/officeDocument/2006/docPropsVTypes">
  <Template>TM03457452[[fn=Céleste]]</Template>
  <TotalTime>229</TotalTime>
  <Words>1141</Words>
  <Application>Microsoft Office PowerPoint</Application>
  <PresentationFormat>Grand écran</PresentationFormat>
  <Paragraphs>51</Paragraphs>
  <Slides>10</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10</vt:i4>
      </vt:variant>
    </vt:vector>
  </HeadingPairs>
  <TitlesOfParts>
    <vt:vector size="16" baseType="lpstr">
      <vt:lpstr>Arial</vt:lpstr>
      <vt:lpstr>Calibri</vt:lpstr>
      <vt:lpstr>Calibri Light</vt:lpstr>
      <vt:lpstr>Sakkal Majalla</vt:lpstr>
      <vt:lpstr>Times New Roman</vt:lpstr>
      <vt:lpstr>Céleste</vt:lpstr>
      <vt:lpstr>المحاضرة رقم 03</vt:lpstr>
      <vt:lpstr>أولا/ تنظيم جهاز الشرطة القضائية</vt:lpstr>
      <vt:lpstr>1/ الشرطة القضائية بين العمل الإداري والعمل القضائي</vt:lpstr>
      <vt:lpstr>2/ تشكيلة الشرطة القضائية نصت المادة 12/ 1 إج ج: « يقوم بمهمة الشرطة القضائية، القضاة والضباط والأعوان والموظفون المبينون في هذا الفصل»  ضباط الشرطة القضائية، وأعوان الضبط القضائي، والموظفون والأعوان المنوط بهم قانونا بعض مهام الضبط القضائي</vt:lpstr>
      <vt:lpstr>الموظفون والأعوان المنوط بهم قانونا بعض مهام الضبط القضائي</vt:lpstr>
      <vt:lpstr>ثانيا/ نطاق اختصاص الشرطة القضائية</vt:lpstr>
      <vt:lpstr>ويقصد بها قواعد الاختصاص المحلي والنوعي للضبطية القضائية، إن أعضاء الضبطية القضائية وهم يمارسون صلاحياتهم في إجراء التحريات اللازمة بشأن الجريمة لمعرفة مرتكبيها مقيدين في ذلك بنطاق إقليمي محدد يسمى الاختصاص المحلي، و بنوع معين من الجرائم دون غيرها ويسمى الاختصاص النوعي .  </vt:lpstr>
      <vt:lpstr>ثالثا/ الاختصاصات العادية للشرطة القضائية</vt:lpstr>
      <vt:lpstr>1/ تلقي البلاغات والشكاوي عن جريمة: إن الإجراءات الأولية التي يقوم بها ضباط الشرطة القضائية لغرض جمع الاستدلالات تتمثل في البلاغات والشكاوي طبقا للمادة 17 وما يليها من قانون الإجراءات الجزائية، ولذلك يعتبر البلاغ والشكوى من وسائل علم الضبطية القضائية بوقوع الجريمة 2/ سماع أقوال المشتبه فيه والشهود يقوم ضابط الشرطة القضائية بسماع أقوال كل من لديه معلومات عن الجريمة، والوقائع التي تكونها ومرتكبيها كالمبلغ والشهود والسلطات المحلية، كما يسأل المشتبه فيهم عن ذلك دون مواجهتهم تفصيلا بكل الأدلة والقرائن القائمة ضدهم بهدف إثبات التهمة إذ يعد ذلك إستجوابا لا تملكه إلا سلطات التحقيق </vt:lpstr>
      <vt:lpstr>نهاية المحاضرة 03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رقم 03</dc:title>
  <dc:creator>Trust info</dc:creator>
  <cp:lastModifiedBy>Trust info</cp:lastModifiedBy>
  <cp:revision>18</cp:revision>
  <dcterms:created xsi:type="dcterms:W3CDTF">2023-02-11T16:42:13Z</dcterms:created>
  <dcterms:modified xsi:type="dcterms:W3CDTF">2023-02-11T20:41:18Z</dcterms:modified>
</cp:coreProperties>
</file>