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sldIdLst>
    <p:sldId id="256" r:id="rId3"/>
    <p:sldId id="257"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fr-FR" smtClean="0"/>
              <a:t>Modifiez le style du titre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5/7/2023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5/7/2023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5/7/2023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t>5/7/2023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t>5/7/2023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5/7/2023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fr-FR" smtClean="0"/>
              <a:t>Modifiez le style du titre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11"/>
          </p:nvPr>
        </p:nvSpPr>
        <p:spPr>
          <a:xfrm>
            <a:off x="1371600" y="4323845"/>
            <a:ext cx="6400800" cy="365125"/>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92360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757783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fr-FR" smtClean="0"/>
              <a:t>Modifiez le style du titre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11"/>
          </p:nvPr>
        </p:nvSpPr>
        <p:spPr>
          <a:xfrm>
            <a:off x="685800" y="381001"/>
            <a:ext cx="6991492" cy="364065"/>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572220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31495770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5800" y="3132666"/>
            <a:ext cx="5311775" cy="308601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3132666"/>
            <a:ext cx="5334000" cy="308601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6701971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35675182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3" name="Footer Placeholder 2"/>
          <p:cNvSpPr>
            <a:spLocks noGrp="1"/>
          </p:cNvSpPr>
          <p:nvPr>
            <p:ph type="ftr" sz="quarter" idx="11"/>
          </p:nvPr>
        </p:nvSpPr>
        <p:spPr/>
        <p:txBody>
          <a:bodyPr/>
          <a:lstStyle/>
          <a:p>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32866806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fr-FR" smtClean="0"/>
              <a:t>Modifiez le style du titre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3979262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8026028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716515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930191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white"/>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Tree>
    <p:extLst>
      <p:ext uri="{BB962C8B-B14F-4D97-AF65-F5344CB8AC3E}">
        <p14:creationId xmlns:p14="http://schemas.microsoft.com/office/powerpoint/2010/main" val="1055895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fr-FR" smtClean="0"/>
              <a:t>Modifiez le style du titre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6" name="Footer Placeholder 5"/>
          <p:cNvSpPr>
            <a:spLocks noGrp="1"/>
          </p:cNvSpPr>
          <p:nvPr>
            <p:ph type="ftr" sz="quarter" idx="11"/>
          </p:nvPr>
        </p:nvSpPr>
        <p:spPr>
          <a:xfrm>
            <a:off x="685800" y="378883"/>
            <a:ext cx="6991492" cy="365125"/>
          </a:xfr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4194210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300094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2908664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224003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11"/>
          </p:nvPr>
        </p:nvSpPr>
        <p:spPr>
          <a:xfrm>
            <a:off x="685800" y="381000"/>
            <a:ext cx="6991492" cy="365125"/>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718510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5800" y="3132666"/>
            <a:ext cx="5311775" cy="308601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3132666"/>
            <a:ext cx="5334000" cy="308601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fr-FR" smtClean="0"/>
              <a:t>Modifiez le style du titre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5/7/2023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5/7/2023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5/7/2023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solidFill>
                  <a:prstClr val="white">
                    <a:tint val="75000"/>
                  </a:prstClr>
                </a:solidFill>
              </a:rPr>
              <a:pPr/>
              <a:t>5/7/2023</a:t>
            </a:fld>
            <a:endParaRPr lang="en-US" dirty="0">
              <a:solidFill>
                <a:prstClr val="white">
                  <a:tint val="75000"/>
                </a:prstClr>
              </a:solidFill>
            </a:endParaRP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solidFill>
                <a:prstClr val="white">
                  <a:tint val="75000"/>
                </a:prstClr>
              </a:solidFill>
            </a:endParaRP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solidFill>
                  <a:prstClr val="white">
                    <a:tint val="75000"/>
                  </a:prstClr>
                </a:solidFill>
              </a:rPr>
              <a:pPr/>
              <a:t>‹N°›</a:t>
            </a:fld>
            <a:endParaRPr lang="en-US" dirty="0">
              <a:solidFill>
                <a:prstClr val="white">
                  <a:tint val="75000"/>
                </a:prstClr>
              </a:solidFill>
            </a:endParaRPr>
          </a:p>
        </p:txBody>
      </p:sp>
    </p:spTree>
    <p:extLst>
      <p:ext uri="{BB962C8B-B14F-4D97-AF65-F5344CB8AC3E}">
        <p14:creationId xmlns:p14="http://schemas.microsoft.com/office/powerpoint/2010/main" val="1824611692"/>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algn="ctr"/>
            <a:r>
              <a:rPr lang="ar-DZ" sz="11500" dirty="0" smtClean="0">
                <a:latin typeface="Aldhabi" panose="01000000000000000000" pitchFamily="2" charset="-78"/>
                <a:cs typeface="Aldhabi" panose="01000000000000000000" pitchFamily="2" charset="-78"/>
              </a:rPr>
              <a:t>الدعاوي الناشئة عن الجريمة</a:t>
            </a:r>
            <a:endParaRPr lang="fr-FR" sz="11500" dirty="0">
              <a:latin typeface="Aldhabi" panose="01000000000000000000" pitchFamily="2" charset="-78"/>
              <a:cs typeface="Aldhabi" panose="01000000000000000000" pitchFamily="2" charset="-78"/>
            </a:endParaRPr>
          </a:p>
        </p:txBody>
      </p:sp>
      <p:sp>
        <p:nvSpPr>
          <p:cNvPr id="3" name="Sous-titre 2"/>
          <p:cNvSpPr>
            <a:spLocks noGrp="1"/>
          </p:cNvSpPr>
          <p:nvPr>
            <p:ph type="subTitle" idx="1"/>
          </p:nvPr>
        </p:nvSpPr>
        <p:spPr/>
        <p:txBody>
          <a:bodyPr>
            <a:noAutofit/>
          </a:bodyPr>
          <a:lstStyle/>
          <a:p>
            <a:r>
              <a:rPr lang="ar-DZ" sz="4400" dirty="0" smtClean="0">
                <a:latin typeface="Aldhabi" panose="01000000000000000000" pitchFamily="2" charset="-78"/>
                <a:cs typeface="Aldhabi" panose="01000000000000000000" pitchFamily="2" charset="-78"/>
              </a:rPr>
              <a:t>الدعوى العمومية والدعوى المدنية بالتبعية</a:t>
            </a:r>
            <a:endParaRPr lang="fr-FR" sz="44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2619846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4400" b="1" dirty="0">
                <a:ea typeface="Calibri" panose="020F0502020204030204" pitchFamily="34" charset="0"/>
                <a:cs typeface="Simplified Arabic" panose="02020603050405020304" pitchFamily="18" charset="-78"/>
              </a:rPr>
              <a:t>التمييز بين الدعوى المدنية بالتبعية و الدعوى العمومية</a:t>
            </a:r>
            <a:endParaRPr lang="fr-FR" sz="4400" dirty="0"/>
          </a:p>
        </p:txBody>
      </p:sp>
      <p:sp>
        <p:nvSpPr>
          <p:cNvPr id="4" name="Espace réservé du contenu 3"/>
          <p:cNvSpPr>
            <a:spLocks noGrp="1"/>
          </p:cNvSpPr>
          <p:nvPr>
            <p:ph sz="half" idx="2"/>
          </p:nvPr>
        </p:nvSpPr>
        <p:spPr/>
        <p:txBody>
          <a:bodyPr>
            <a:normAutofit fontScale="85000" lnSpcReduction="10000"/>
          </a:bodyPr>
          <a:lstStyle/>
          <a:p>
            <a:pPr marL="0" indent="0" algn="r">
              <a:buNone/>
            </a:pPr>
            <a:r>
              <a:rPr lang="ar-DZ" sz="2400" b="1" u="sng" dirty="0">
                <a:ea typeface="Calibri" panose="020F0502020204030204" pitchFamily="34" charset="0"/>
                <a:cs typeface="Simplified Arabic" panose="02020603050405020304" pitchFamily="18" charset="-78"/>
              </a:rPr>
              <a:t>من حيث </a:t>
            </a:r>
            <a:r>
              <a:rPr lang="ar-DZ" sz="2400" b="1" u="sng" dirty="0" smtClean="0">
                <a:ea typeface="Calibri" panose="020F0502020204030204" pitchFamily="34" charset="0"/>
                <a:cs typeface="Simplified Arabic" panose="02020603050405020304" pitchFamily="18" charset="-78"/>
              </a:rPr>
              <a:t>طبيعتها</a:t>
            </a:r>
            <a:r>
              <a:rPr lang="ar-DZ" sz="2400" b="1" dirty="0" smtClean="0">
                <a:ea typeface="Calibri" panose="020F0502020204030204" pitchFamily="34" charset="0"/>
                <a:cs typeface="Simplified Arabic" panose="02020603050405020304" pitchFamily="18" charset="-78"/>
              </a:rPr>
              <a:t>: </a:t>
            </a:r>
            <a:r>
              <a:rPr lang="ar-DZ" sz="2400" dirty="0">
                <a:ea typeface="Calibri" panose="020F0502020204030204" pitchFamily="34" charset="0"/>
                <a:cs typeface="Simplified Arabic" panose="02020603050405020304" pitchFamily="18" charset="-78"/>
              </a:rPr>
              <a:t>الدعوى العمومية مللك للمجتمع تمثلها النيابة العامة فهي لا يمكن لها التنازل عنها ( </a:t>
            </a:r>
            <a:r>
              <a:rPr lang="ar-DZ" sz="2400" dirty="0" smtClean="0">
                <a:ea typeface="Calibri" panose="020F0502020204030204" pitchFamily="34" charset="0"/>
                <a:cs typeface="Simplified Arabic" panose="02020603050405020304" pitchFamily="18" charset="-78"/>
              </a:rPr>
              <a:t>باستثناء </a:t>
            </a:r>
            <a:r>
              <a:rPr lang="ar-DZ" sz="2400" dirty="0">
                <a:ea typeface="Calibri" panose="020F0502020204030204" pitchFamily="34" charset="0"/>
                <a:cs typeface="Simplified Arabic" panose="02020603050405020304" pitchFamily="18" charset="-78"/>
              </a:rPr>
              <a:t>الحالات المنصوص عنها في القانون)، أما الدعوى المدنية فهي دعوى شخص الضحية، هي وحدها صاحبة الحق في التنازل </a:t>
            </a:r>
            <a:r>
              <a:rPr lang="ar-DZ" sz="2400" dirty="0" smtClean="0">
                <a:ea typeface="Calibri" panose="020F0502020204030204" pitchFamily="34" charset="0"/>
                <a:cs typeface="Simplified Arabic" panose="02020603050405020304" pitchFamily="18" charset="-78"/>
              </a:rPr>
              <a:t>عنها,</a:t>
            </a:r>
          </a:p>
          <a:p>
            <a:pPr marL="0" indent="0" algn="r">
              <a:buNone/>
            </a:pPr>
            <a:r>
              <a:rPr lang="ar-DZ" sz="2400" b="1" u="sng" dirty="0">
                <a:ea typeface="Calibri" panose="020F0502020204030204" pitchFamily="34" charset="0"/>
                <a:cs typeface="Simplified Arabic" panose="02020603050405020304" pitchFamily="18" charset="-78"/>
              </a:rPr>
              <a:t>من حيث </a:t>
            </a:r>
            <a:r>
              <a:rPr lang="ar-DZ" sz="2400" b="1" u="sng" dirty="0" smtClean="0">
                <a:ea typeface="Calibri" panose="020F0502020204030204" pitchFamily="34" charset="0"/>
                <a:cs typeface="Simplified Arabic" panose="02020603050405020304" pitchFamily="18" charset="-78"/>
              </a:rPr>
              <a:t>الموضوع: </a:t>
            </a:r>
            <a:r>
              <a:rPr lang="ar-DZ" sz="2400" dirty="0" smtClean="0">
                <a:ea typeface="Calibri" panose="020F0502020204030204" pitchFamily="34" charset="0"/>
                <a:cs typeface="Simplified Arabic" panose="02020603050405020304" pitchFamily="18" charset="-78"/>
              </a:rPr>
              <a:t>فإن </a:t>
            </a:r>
            <a:r>
              <a:rPr lang="ar-DZ" sz="2400" dirty="0">
                <a:ea typeface="Calibri" panose="020F0502020204030204" pitchFamily="34" charset="0"/>
                <a:cs typeface="Simplified Arabic" panose="02020603050405020304" pitchFamily="18" charset="-78"/>
              </a:rPr>
              <a:t>موضوع الدعوى العمومية هو العقاب أما موضوع الدعوى العمومية هو تعويض الضرر الناشئ عن </a:t>
            </a:r>
            <a:r>
              <a:rPr lang="ar-DZ" sz="2400" dirty="0" smtClean="0">
                <a:ea typeface="Calibri" panose="020F0502020204030204" pitchFamily="34" charset="0"/>
                <a:cs typeface="Simplified Arabic" panose="02020603050405020304" pitchFamily="18" charset="-78"/>
              </a:rPr>
              <a:t>الجريمة</a:t>
            </a:r>
          </a:p>
          <a:p>
            <a:pPr marL="0" indent="0" algn="r">
              <a:buNone/>
            </a:pPr>
            <a:r>
              <a:rPr lang="ar-DZ" sz="2400" u="sng" dirty="0" smtClean="0">
                <a:cs typeface="Simplified Arabic" panose="02020603050405020304" pitchFamily="18" charset="-78"/>
              </a:rPr>
              <a:t>من حيث الخصوم: </a:t>
            </a:r>
            <a:r>
              <a:rPr lang="ar-DZ" sz="2400" dirty="0">
                <a:ea typeface="Calibri" panose="020F0502020204030204" pitchFamily="34" charset="0"/>
                <a:cs typeface="Simplified Arabic" panose="02020603050405020304" pitchFamily="18" charset="-78"/>
              </a:rPr>
              <a:t>فإن الخصوم في الدعوى العمومية هم المتهم و النيابة العامة، أما الخصوم في الدعوى المدنية التبعية هم المضرور من جانب و المتهم أو المسؤول المدني من جانب آخر</a:t>
            </a:r>
            <a:endParaRPr lang="fr-FR" u="sng" dirty="0"/>
          </a:p>
        </p:txBody>
      </p:sp>
      <p:sp>
        <p:nvSpPr>
          <p:cNvPr id="5" name="Espace réservé du texte 4"/>
          <p:cNvSpPr>
            <a:spLocks noGrp="1"/>
          </p:cNvSpPr>
          <p:nvPr>
            <p:ph type="body" sz="quarter" idx="3"/>
          </p:nvPr>
        </p:nvSpPr>
        <p:spPr>
          <a:xfrm>
            <a:off x="3341687" y="2057400"/>
            <a:ext cx="5105400" cy="823912"/>
          </a:xfrm>
        </p:spPr>
        <p:txBody>
          <a:bodyPr>
            <a:normAutofit/>
          </a:bodyPr>
          <a:lstStyle/>
          <a:p>
            <a:pPr algn="ctr"/>
            <a:r>
              <a:rPr lang="ar-DZ" sz="4400" b="1" u="sng" dirty="0">
                <a:ea typeface="Calibri" panose="020F0502020204030204" pitchFamily="34" charset="0"/>
                <a:cs typeface="Simplified Arabic" panose="02020603050405020304" pitchFamily="18" charset="-78"/>
              </a:rPr>
              <a:t>الاختلافات</a:t>
            </a:r>
            <a:endParaRPr lang="fr-FR" sz="4400" u="sng" dirty="0"/>
          </a:p>
        </p:txBody>
      </p:sp>
      <p:sp>
        <p:nvSpPr>
          <p:cNvPr id="6" name="Espace réservé du contenu 5"/>
          <p:cNvSpPr>
            <a:spLocks noGrp="1"/>
          </p:cNvSpPr>
          <p:nvPr>
            <p:ph sz="quarter" idx="4"/>
          </p:nvPr>
        </p:nvSpPr>
        <p:spPr/>
        <p:txBody>
          <a:bodyPr>
            <a:normAutofit lnSpcReduction="10000"/>
          </a:bodyPr>
          <a:lstStyle/>
          <a:p>
            <a:pPr marL="0" indent="0" algn="r">
              <a:buNone/>
            </a:pPr>
            <a:r>
              <a:rPr lang="ar-DZ" sz="2400" b="1" u="sng" dirty="0">
                <a:ea typeface="Calibri" panose="020F0502020204030204" pitchFamily="34" charset="0"/>
                <a:cs typeface="Simplified Arabic" panose="02020603050405020304" pitchFamily="18" charset="-78"/>
              </a:rPr>
              <a:t>من حيث  </a:t>
            </a:r>
            <a:r>
              <a:rPr lang="ar-DZ" sz="2400" b="1" u="sng" dirty="0" smtClean="0">
                <a:ea typeface="Calibri" panose="020F0502020204030204" pitchFamily="34" charset="0"/>
                <a:cs typeface="Simplified Arabic" panose="02020603050405020304" pitchFamily="18" charset="-78"/>
              </a:rPr>
              <a:t>الهدف</a:t>
            </a:r>
            <a:r>
              <a:rPr lang="ar-DZ" sz="2400" b="1" dirty="0" smtClean="0">
                <a:ea typeface="Calibri" panose="020F0502020204030204" pitchFamily="34" charset="0"/>
                <a:cs typeface="Simplified Arabic" panose="02020603050405020304" pitchFamily="18" charset="-78"/>
              </a:rPr>
              <a:t>: </a:t>
            </a:r>
            <a:r>
              <a:rPr lang="ar-DZ" sz="2400" dirty="0">
                <a:ea typeface="Calibri" panose="020F0502020204030204" pitchFamily="34" charset="0"/>
                <a:cs typeface="Simplified Arabic" panose="02020603050405020304" pitchFamily="18" charset="-78"/>
              </a:rPr>
              <a:t>تهدف الدعوى العمومية إلى تعديل تزعزع </a:t>
            </a:r>
            <a:r>
              <a:rPr lang="ar-DZ" sz="2400" dirty="0" smtClean="0">
                <a:ea typeface="Calibri" panose="020F0502020204030204" pitchFamily="34" charset="0"/>
                <a:cs typeface="Simplified Arabic" panose="02020603050405020304" pitchFamily="18" charset="-78"/>
              </a:rPr>
              <a:t>اجتماعي  </a:t>
            </a:r>
            <a:r>
              <a:rPr lang="ar-DZ" sz="2400" dirty="0">
                <a:ea typeface="Calibri" panose="020F0502020204030204" pitchFamily="34" charset="0"/>
                <a:cs typeface="Simplified Arabic" panose="02020603050405020304" pitchFamily="18" charset="-78"/>
              </a:rPr>
              <a:t>من خلال تسليط عقوبات على خرق القانون، الدعوى العامة المدنية تهدف إلى جبر ضرر شخصي( تعويض و إعادة الحال) سببته بصورة مباشرة الجريمة</a:t>
            </a:r>
            <a:r>
              <a:rPr lang="ar-DZ" sz="2400" dirty="0" smtClean="0">
                <a:ea typeface="Calibri" panose="020F0502020204030204" pitchFamily="34" charset="0"/>
                <a:cs typeface="Simplified Arabic" panose="02020603050405020304" pitchFamily="18" charset="-78"/>
              </a:rPr>
              <a:t>.</a:t>
            </a:r>
          </a:p>
          <a:p>
            <a:pPr marL="0" indent="0" algn="r">
              <a:buNone/>
            </a:pPr>
            <a:r>
              <a:rPr lang="ar-DZ" sz="2400" b="1" u="sng" dirty="0">
                <a:ea typeface="Calibri" panose="020F0502020204030204" pitchFamily="34" charset="0"/>
                <a:cs typeface="Simplified Arabic" panose="02020603050405020304" pitchFamily="18" charset="-78"/>
              </a:rPr>
              <a:t>من حيث </a:t>
            </a:r>
            <a:r>
              <a:rPr lang="ar-DZ" sz="2400" b="1" u="sng" dirty="0" smtClean="0">
                <a:ea typeface="Calibri" panose="020F0502020204030204" pitchFamily="34" charset="0"/>
                <a:cs typeface="Simplified Arabic" panose="02020603050405020304" pitchFamily="18" charset="-78"/>
              </a:rPr>
              <a:t>التأسيس</a:t>
            </a:r>
            <a:r>
              <a:rPr lang="ar-DZ" sz="2400" dirty="0" smtClean="0">
                <a:ea typeface="Calibri" panose="020F0502020204030204" pitchFamily="34" charset="0"/>
                <a:cs typeface="Simplified Arabic" panose="02020603050405020304" pitchFamily="18" charset="-78"/>
              </a:rPr>
              <a:t>: </a:t>
            </a:r>
            <a:r>
              <a:rPr lang="ar-DZ" sz="2400" dirty="0">
                <a:ea typeface="Calibri" panose="020F0502020204030204" pitchFamily="34" charset="0"/>
                <a:cs typeface="Simplified Arabic" panose="02020603050405020304" pitchFamily="18" charset="-78"/>
              </a:rPr>
              <a:t>تقوم الدعوى العمومية على مبدأ  شرعية الجرائم ( وفقا لنصوص قانون العقوبات و القوانين المكملة له) أما الدعوى المدنية </a:t>
            </a:r>
            <a:r>
              <a:rPr lang="ar-DZ" sz="2400" dirty="0" smtClean="0">
                <a:ea typeface="Calibri" panose="020F0502020204030204" pitchFamily="34" charset="0"/>
                <a:cs typeface="Simplified Arabic" panose="02020603050405020304" pitchFamily="18" charset="-78"/>
              </a:rPr>
              <a:t>فتأسس على المواد </a:t>
            </a:r>
            <a:r>
              <a:rPr lang="ar-DZ" sz="2400" dirty="0">
                <a:ea typeface="Calibri" panose="020F0502020204030204" pitchFamily="34" charset="0"/>
                <a:cs typeface="Simplified Arabic" panose="02020603050405020304" pitchFamily="18" charset="-78"/>
              </a:rPr>
              <a:t>124 إلى 133 قانون </a:t>
            </a:r>
            <a:r>
              <a:rPr lang="ar-DZ" sz="2400" b="1" dirty="0">
                <a:ea typeface="Calibri" panose="020F0502020204030204" pitchFamily="34" charset="0"/>
                <a:cs typeface="Simplified Arabic" panose="02020603050405020304" pitchFamily="18" charset="-78"/>
              </a:rPr>
              <a:t>مدني جزائري</a:t>
            </a:r>
            <a:r>
              <a:rPr lang="ar-DZ" sz="2400" dirty="0">
                <a:ea typeface="Calibri" panose="020F0502020204030204" pitchFamily="34" charset="0"/>
                <a:cs typeface="Simplified Arabic" panose="02020603050405020304" pitchFamily="18" charset="-78"/>
              </a:rPr>
              <a:t>.</a:t>
            </a:r>
            <a:endParaRPr lang="ar-DZ" sz="2400" dirty="0" smtClean="0">
              <a:ea typeface="Calibri" panose="020F0502020204030204" pitchFamily="34" charset="0"/>
              <a:cs typeface="Simplified Arabic" panose="02020603050405020304" pitchFamily="18" charset="-78"/>
            </a:endParaRPr>
          </a:p>
          <a:p>
            <a:pPr marL="0" indent="0" algn="r">
              <a:buNone/>
            </a:pPr>
            <a:endParaRPr lang="fr-FR" dirty="0"/>
          </a:p>
        </p:txBody>
      </p:sp>
    </p:spTree>
    <p:extLst>
      <p:ext uri="{BB962C8B-B14F-4D97-AF65-F5344CB8AC3E}">
        <p14:creationId xmlns:p14="http://schemas.microsoft.com/office/powerpoint/2010/main" val="2437436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13267" y="747338"/>
            <a:ext cx="9448800" cy="1825096"/>
          </a:xfrm>
        </p:spPr>
        <p:txBody>
          <a:bodyPr/>
          <a:lstStyle/>
          <a:p>
            <a:pPr algn="ctr"/>
            <a:r>
              <a:rPr lang="ar-DZ" u="sng" dirty="0" smtClean="0"/>
              <a:t>التشابه</a:t>
            </a:r>
            <a:endParaRPr lang="fr-FR" u="sng" dirty="0"/>
          </a:p>
        </p:txBody>
      </p:sp>
      <p:sp>
        <p:nvSpPr>
          <p:cNvPr id="3" name="Sous-titre 2"/>
          <p:cNvSpPr>
            <a:spLocks noGrp="1"/>
          </p:cNvSpPr>
          <p:nvPr>
            <p:ph type="subTitle" idx="1"/>
          </p:nvPr>
        </p:nvSpPr>
        <p:spPr/>
        <p:txBody>
          <a:bodyPr>
            <a:noAutofit/>
          </a:bodyPr>
          <a:lstStyle/>
          <a:p>
            <a:pPr algn="ctr"/>
            <a:r>
              <a:rPr lang="ar-DZ" sz="3200" dirty="0">
                <a:ea typeface="Calibri" panose="020F0502020204030204" pitchFamily="34" charset="0"/>
                <a:cs typeface="Simplified Arabic" panose="02020603050405020304" pitchFamily="18" charset="-78"/>
              </a:rPr>
              <a:t>تشتركان في الأساس في الفعل الضار، لأن الدعوى العمومية سببها المباشر هو الجريمة أما السبب المباشر للدعوى المدنية التبعية هو الضرر الناشئ عن الجريمة</a:t>
            </a:r>
            <a:endParaRPr lang="fr-FR" sz="3200" dirty="0"/>
          </a:p>
        </p:txBody>
      </p:sp>
    </p:spTree>
    <p:extLst>
      <p:ext uri="{BB962C8B-B14F-4D97-AF65-F5344CB8AC3E}">
        <p14:creationId xmlns:p14="http://schemas.microsoft.com/office/powerpoint/2010/main" val="2624200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530180"/>
            <a:ext cx="8610600" cy="1295400"/>
          </a:xfrm>
        </p:spPr>
        <p:txBody>
          <a:bodyPr>
            <a:normAutofit/>
          </a:bodyPr>
          <a:lstStyle/>
          <a:p>
            <a:pPr algn="ctr"/>
            <a:r>
              <a:rPr lang="ar-DZ" sz="5400" b="1" u="sng" dirty="0">
                <a:ea typeface="Calibri" panose="020F0502020204030204" pitchFamily="34" charset="0"/>
                <a:cs typeface="Simplified Arabic" panose="02020603050405020304" pitchFamily="18" charset="-78"/>
              </a:rPr>
              <a:t>عناصر الدعوى </a:t>
            </a:r>
            <a:r>
              <a:rPr lang="ar-DZ" sz="5400" b="1" u="sng" dirty="0" smtClean="0">
                <a:ea typeface="Calibri" panose="020F0502020204030204" pitchFamily="34" charset="0"/>
                <a:cs typeface="Simplified Arabic" panose="02020603050405020304" pitchFamily="18" charset="-78"/>
              </a:rPr>
              <a:t>المدنية التبعية</a:t>
            </a:r>
            <a:endParaRPr lang="fr-FR" sz="5400" dirty="0"/>
          </a:p>
        </p:txBody>
      </p:sp>
      <p:sp>
        <p:nvSpPr>
          <p:cNvPr id="3" name="Espace réservé du texte 2"/>
          <p:cNvSpPr>
            <a:spLocks noGrp="1"/>
          </p:cNvSpPr>
          <p:nvPr>
            <p:ph type="body" idx="1"/>
          </p:nvPr>
        </p:nvSpPr>
        <p:spPr/>
        <p:txBody>
          <a:bodyPr>
            <a:normAutofit/>
          </a:bodyPr>
          <a:lstStyle/>
          <a:p>
            <a:pPr algn="r"/>
            <a:r>
              <a:rPr lang="ar-DZ" sz="4800" b="1" dirty="0">
                <a:ea typeface="Calibri" panose="020F0502020204030204" pitchFamily="34" charset="0"/>
                <a:cs typeface="Simplified Arabic" panose="02020603050405020304" pitchFamily="18" charset="-78"/>
              </a:rPr>
              <a:t>ثانيا/ السبب</a:t>
            </a:r>
            <a:endParaRPr lang="fr-FR" sz="4800" dirty="0"/>
          </a:p>
        </p:txBody>
      </p:sp>
      <p:sp>
        <p:nvSpPr>
          <p:cNvPr id="4" name="Espace réservé du contenu 3"/>
          <p:cNvSpPr>
            <a:spLocks noGrp="1"/>
          </p:cNvSpPr>
          <p:nvPr>
            <p:ph sz="half" idx="2"/>
          </p:nvPr>
        </p:nvSpPr>
        <p:spPr/>
        <p:txBody>
          <a:bodyPr>
            <a:normAutofit/>
          </a:bodyPr>
          <a:lstStyle/>
          <a:p>
            <a:pPr marL="0" indent="0" algn="r">
              <a:buNone/>
            </a:pPr>
            <a:r>
              <a:rPr lang="ar-DZ" sz="3200" dirty="0">
                <a:ea typeface="Calibri" panose="020F0502020204030204" pitchFamily="34" charset="0"/>
                <a:cs typeface="Simplified Arabic" panose="02020603050405020304" pitchFamily="18" charset="-78"/>
              </a:rPr>
              <a:t>إن سبب الدعوى المدنية التبعية هو الضرر المترتب عن الجريمة، وحتى يتوافر سبب هذه الدعوى يجب أن تقع الجريمة وأن ينتج عنها ضرر، وأن توجد علاقة سببية بين الجريمة والضرر </a:t>
            </a:r>
            <a:endParaRPr lang="fr-FR" sz="2800" dirty="0"/>
          </a:p>
        </p:txBody>
      </p:sp>
      <p:sp>
        <p:nvSpPr>
          <p:cNvPr id="5" name="Espace réservé du texte 4"/>
          <p:cNvSpPr>
            <a:spLocks noGrp="1"/>
          </p:cNvSpPr>
          <p:nvPr>
            <p:ph type="body" sz="quarter" idx="3"/>
          </p:nvPr>
        </p:nvSpPr>
        <p:spPr/>
        <p:txBody>
          <a:bodyPr>
            <a:normAutofit/>
          </a:bodyPr>
          <a:lstStyle/>
          <a:p>
            <a:pPr algn="ctr"/>
            <a:r>
              <a:rPr lang="ar-DZ" sz="4800" b="1" dirty="0">
                <a:ea typeface="Calibri" panose="020F0502020204030204" pitchFamily="34" charset="0"/>
                <a:cs typeface="Simplified Arabic" panose="02020603050405020304" pitchFamily="18" charset="-78"/>
              </a:rPr>
              <a:t>أولا/ الخصوم</a:t>
            </a:r>
            <a:endParaRPr lang="fr-FR" sz="4800" dirty="0"/>
          </a:p>
        </p:txBody>
      </p:sp>
      <p:sp>
        <p:nvSpPr>
          <p:cNvPr id="6" name="Espace réservé du contenu 5"/>
          <p:cNvSpPr>
            <a:spLocks noGrp="1"/>
          </p:cNvSpPr>
          <p:nvPr>
            <p:ph sz="quarter" idx="4"/>
          </p:nvPr>
        </p:nvSpPr>
        <p:spPr/>
        <p:txBody>
          <a:bodyPr/>
          <a:lstStyle/>
          <a:p>
            <a:pPr marL="0" indent="0" algn="r">
              <a:buNone/>
            </a:pPr>
            <a:r>
              <a:rPr lang="ar-DZ" sz="2400" dirty="0">
                <a:ea typeface="Calibri" panose="020F0502020204030204" pitchFamily="34" charset="0"/>
                <a:cs typeface="Simplified Arabic" panose="02020603050405020304" pitchFamily="18" charset="-78"/>
              </a:rPr>
              <a:t>إن الدعوى المدنية التبعية التي يختص بالفصل فيها القضاء الجزائي متى توافرت مقومات نظرها لديه كالدعوى العمومية، لها طرفان رئيسيان، طرف أول يسمى" المدعى مدني" يطالب فيه حقه في التعويض عما أصابه من ضرر بسبب الجريمة موضوع البحث، وطرف ثاني يسمى " مدعى عليه" مطالب بتعويض المدعى المدني عما ألحقه به من ضرر من الجريمة التي إرتكبها و أتهم بها</a:t>
            </a:r>
            <a:endParaRPr lang="fr-FR" dirty="0"/>
          </a:p>
        </p:txBody>
      </p:sp>
    </p:spTree>
    <p:extLst>
      <p:ext uri="{BB962C8B-B14F-4D97-AF65-F5344CB8AC3E}">
        <p14:creationId xmlns:p14="http://schemas.microsoft.com/office/powerpoint/2010/main" val="2042819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4400" b="1" dirty="0">
                <a:ea typeface="Calibri" panose="020F0502020204030204" pitchFamily="34" charset="0"/>
                <a:cs typeface="Simplified Arabic" panose="02020603050405020304" pitchFamily="18" charset="-78"/>
              </a:rPr>
              <a:t>ثالثا</a:t>
            </a:r>
            <a:r>
              <a:rPr lang="ar-DZ" sz="4400" b="1" dirty="0" smtClean="0">
                <a:ea typeface="Calibri" panose="020F0502020204030204" pitchFamily="34" charset="0"/>
                <a:cs typeface="Simplified Arabic" panose="02020603050405020304" pitchFamily="18" charset="-78"/>
              </a:rPr>
              <a:t>: موضوع </a:t>
            </a:r>
            <a:r>
              <a:rPr lang="ar-DZ" sz="4400" b="1" dirty="0">
                <a:ea typeface="Calibri" panose="020F0502020204030204" pitchFamily="34" charset="0"/>
                <a:cs typeface="Simplified Arabic" panose="02020603050405020304" pitchFamily="18" charset="-78"/>
              </a:rPr>
              <a:t>الدعوى المدنية</a:t>
            </a:r>
            <a:endParaRPr lang="fr-FR" sz="4400" dirty="0"/>
          </a:p>
        </p:txBody>
      </p:sp>
      <p:sp>
        <p:nvSpPr>
          <p:cNvPr id="3" name="Espace réservé du contenu 2"/>
          <p:cNvSpPr>
            <a:spLocks noGrp="1"/>
          </p:cNvSpPr>
          <p:nvPr>
            <p:ph idx="1"/>
          </p:nvPr>
        </p:nvSpPr>
        <p:spPr/>
        <p:txBody>
          <a:bodyPr>
            <a:normAutofit/>
          </a:bodyPr>
          <a:lstStyle/>
          <a:p>
            <a:pPr algn="r" rtl="1">
              <a:spcAft>
                <a:spcPts val="0"/>
              </a:spcAft>
            </a:pPr>
            <a:r>
              <a:rPr lang="ar-DZ" sz="3200" dirty="0">
                <a:ea typeface="Calibri" panose="020F0502020204030204" pitchFamily="34" charset="0"/>
                <a:cs typeface="Simplified Arabic" panose="02020603050405020304" pitchFamily="18" charset="-78"/>
              </a:rPr>
              <a:t>موضوع الدعوى هو التعويض أو جبر الضرر الناشئ عن الجريمة مباشرة والذي يطالب به المدعي بالحق الشخصي الذي أثير من الجريمة، وتختص المحكمة الجزائية بالنظر و الفصل في الدعوى المدنية إذا كان موضوع هذه الدعوى هو التعويض، مثلما نصت عليه المادة3 فقرة 4 من ق </a:t>
            </a:r>
            <a:r>
              <a:rPr lang="ar-DZ" sz="3200" dirty="0" smtClean="0">
                <a:ea typeface="Calibri" panose="020F0502020204030204" pitchFamily="34" charset="0"/>
                <a:cs typeface="Simplified Arabic" panose="02020603050405020304" pitchFamily="18" charset="-78"/>
              </a:rPr>
              <a:t>إ ج </a:t>
            </a:r>
            <a:r>
              <a:rPr lang="ar-DZ" sz="3200" dirty="0">
                <a:ea typeface="Calibri" panose="020F0502020204030204" pitchFamily="34" charset="0"/>
                <a:cs typeface="Simplified Arabic" panose="02020603050405020304" pitchFamily="18" charset="-78"/>
              </a:rPr>
              <a:t>ج: </a:t>
            </a:r>
            <a:r>
              <a:rPr lang="ar-DZ" sz="3200" dirty="0" smtClean="0">
                <a:ea typeface="Calibri" panose="020F0502020204030204" pitchFamily="34" charset="0"/>
                <a:cs typeface="Simplified Arabic" panose="02020603050405020304" pitchFamily="18" charset="-78"/>
              </a:rPr>
              <a:t>" </a:t>
            </a:r>
            <a:r>
              <a:rPr lang="ar-DZ" sz="3200" dirty="0">
                <a:ea typeface="Calibri" panose="020F0502020204030204" pitchFamily="34" charset="0"/>
                <a:cs typeface="Simplified Arabic" panose="02020603050405020304" pitchFamily="18" charset="-78"/>
              </a:rPr>
              <a:t>تقبل دعوى المسؤولية المدنية عن كافة أوجه الضرر سواء كانت مادية أو </a:t>
            </a:r>
            <a:r>
              <a:rPr lang="ar-DZ" sz="3200" dirty="0" smtClean="0">
                <a:ea typeface="Calibri" panose="020F0502020204030204" pitchFamily="34" charset="0"/>
                <a:cs typeface="Simplified Arabic" panose="02020603050405020304" pitchFamily="18" charset="-78"/>
              </a:rPr>
              <a:t>جسمانية </a:t>
            </a:r>
            <a:r>
              <a:rPr lang="ar-DZ" sz="3200" dirty="0">
                <a:ea typeface="Calibri" panose="020F0502020204030204" pitchFamily="34" charset="0"/>
                <a:cs typeface="Simplified Arabic" panose="02020603050405020304" pitchFamily="18" charset="-78"/>
              </a:rPr>
              <a:t>أو أدبية مادامت ناجمة عن الوقائع موضوع الدعوى </a:t>
            </a:r>
            <a:r>
              <a:rPr lang="ar-DZ" sz="3200" dirty="0" smtClean="0">
                <a:ea typeface="Calibri" panose="020F0502020204030204" pitchFamily="34" charset="0"/>
                <a:cs typeface="Simplified Arabic" panose="02020603050405020304" pitchFamily="18" charset="-78"/>
              </a:rPr>
              <a:t>الجزائية,</a:t>
            </a:r>
            <a:endParaRPr lang="fr-FR" sz="2800" dirty="0"/>
          </a:p>
        </p:txBody>
      </p:sp>
    </p:spTree>
    <p:extLst>
      <p:ext uri="{BB962C8B-B14F-4D97-AF65-F5344CB8AC3E}">
        <p14:creationId xmlns:p14="http://schemas.microsoft.com/office/powerpoint/2010/main" val="2271281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8000" b="1" dirty="0">
                <a:ea typeface="Calibri" panose="020F0502020204030204" pitchFamily="34" charset="0"/>
                <a:cs typeface="Simplified Arabic" panose="02020603050405020304" pitchFamily="18" charset="-78"/>
              </a:rPr>
              <a:t>صور التعويض</a:t>
            </a:r>
            <a:endParaRPr lang="fr-FR" sz="8000" dirty="0"/>
          </a:p>
        </p:txBody>
      </p:sp>
      <p:sp>
        <p:nvSpPr>
          <p:cNvPr id="3" name="Espace réservé du texte 2"/>
          <p:cNvSpPr>
            <a:spLocks noGrp="1"/>
          </p:cNvSpPr>
          <p:nvPr>
            <p:ph type="body" idx="1"/>
          </p:nvPr>
        </p:nvSpPr>
        <p:spPr/>
        <p:txBody>
          <a:bodyPr/>
          <a:lstStyle/>
          <a:p>
            <a:pPr algn="r"/>
            <a:r>
              <a:rPr lang="ar-DZ" sz="3200" b="1" dirty="0">
                <a:ea typeface="Calibri" panose="020F0502020204030204" pitchFamily="34" charset="0"/>
                <a:cs typeface="Simplified Arabic" panose="02020603050405020304" pitchFamily="18" charset="-78"/>
              </a:rPr>
              <a:t>ج/ المصاريف و النفقات</a:t>
            </a:r>
            <a:endParaRPr lang="fr-FR" sz="3200" dirty="0"/>
          </a:p>
        </p:txBody>
      </p:sp>
      <p:sp>
        <p:nvSpPr>
          <p:cNvPr id="4" name="Espace réservé du texte 3"/>
          <p:cNvSpPr>
            <a:spLocks noGrp="1"/>
          </p:cNvSpPr>
          <p:nvPr>
            <p:ph type="body" sz="half" idx="15"/>
          </p:nvPr>
        </p:nvSpPr>
        <p:spPr/>
        <p:txBody>
          <a:bodyPr>
            <a:noAutofit/>
          </a:bodyPr>
          <a:lstStyle/>
          <a:p>
            <a:pPr algn="r"/>
            <a:r>
              <a:rPr lang="ar-DZ" sz="2000" dirty="0">
                <a:ea typeface="Calibri" panose="020F0502020204030204" pitchFamily="34" charset="0"/>
                <a:cs typeface="Simplified Arabic" panose="02020603050405020304" pitchFamily="18" charset="-78"/>
              </a:rPr>
              <a:t>و هي كل ما تكبده المضرور من الجريمة من مصاريف الدعوى المتمثلة في الرسوم القضائية ومصاريف الخبرة والمعاينة التي يقع على المدعي المدني الالتزام بدفعها مسبقا، لذلك إذا </a:t>
            </a:r>
            <a:r>
              <a:rPr lang="ar-DZ" sz="2000" dirty="0" smtClean="0">
                <a:ea typeface="Calibri" panose="020F0502020204030204" pitchFamily="34" charset="0"/>
                <a:cs typeface="Simplified Arabic" panose="02020603050405020304" pitchFamily="18" charset="-78"/>
              </a:rPr>
              <a:t>انتهت </a:t>
            </a:r>
            <a:r>
              <a:rPr lang="ar-DZ" sz="2000" dirty="0">
                <a:ea typeface="Calibri" panose="020F0502020204030204" pitchFamily="34" charset="0"/>
                <a:cs typeface="Simplified Arabic" panose="02020603050405020304" pitchFamily="18" charset="-78"/>
              </a:rPr>
              <a:t>الدعوى الجزائية بإدانة المتهم فإن المحكمة تقضي بتحميله المصاريف القضائية طبقا لأحكام المادة  367من قانون الإجراءات الجزائية</a:t>
            </a:r>
            <a:endParaRPr lang="fr-FR" sz="2000" dirty="0"/>
          </a:p>
        </p:txBody>
      </p:sp>
      <p:sp>
        <p:nvSpPr>
          <p:cNvPr id="5" name="Espace réservé du texte 4"/>
          <p:cNvSpPr>
            <a:spLocks noGrp="1"/>
          </p:cNvSpPr>
          <p:nvPr>
            <p:ph type="body" sz="quarter" idx="3"/>
          </p:nvPr>
        </p:nvSpPr>
        <p:spPr/>
        <p:txBody>
          <a:bodyPr/>
          <a:lstStyle/>
          <a:p>
            <a:pPr algn="ctr"/>
            <a:r>
              <a:rPr lang="ar-DZ" sz="3600" b="1" dirty="0">
                <a:ea typeface="Calibri" panose="020F0502020204030204" pitchFamily="34" charset="0"/>
                <a:cs typeface="Simplified Arabic" panose="02020603050405020304" pitchFamily="18" charset="-78"/>
              </a:rPr>
              <a:t>ب/ التعويض </a:t>
            </a:r>
            <a:r>
              <a:rPr lang="ar-DZ" sz="3600" b="1" dirty="0" smtClean="0">
                <a:ea typeface="Calibri" panose="020F0502020204030204" pitchFamily="34" charset="0"/>
                <a:cs typeface="Simplified Arabic" panose="02020603050405020304" pitchFamily="18" charset="-78"/>
              </a:rPr>
              <a:t>العيني</a:t>
            </a:r>
            <a:r>
              <a:rPr lang="ar-DZ" sz="3600" dirty="0" smtClean="0">
                <a:ea typeface="Calibri" panose="020F0502020204030204" pitchFamily="34" charset="0"/>
                <a:cs typeface="Simplified Arabic" panose="02020603050405020304" pitchFamily="18" charset="-78"/>
              </a:rPr>
              <a:t> </a:t>
            </a:r>
            <a:endParaRPr lang="fr-FR" sz="3600" dirty="0"/>
          </a:p>
        </p:txBody>
      </p:sp>
      <p:sp>
        <p:nvSpPr>
          <p:cNvPr id="6" name="Espace réservé du texte 5"/>
          <p:cNvSpPr>
            <a:spLocks noGrp="1"/>
          </p:cNvSpPr>
          <p:nvPr>
            <p:ph type="body" sz="half" idx="16"/>
          </p:nvPr>
        </p:nvSpPr>
        <p:spPr/>
        <p:txBody>
          <a:bodyPr>
            <a:normAutofit/>
          </a:bodyPr>
          <a:lstStyle/>
          <a:p>
            <a:pPr algn="r"/>
            <a:r>
              <a:rPr lang="ar-DZ" sz="2800" dirty="0">
                <a:ea typeface="Calibri" panose="020F0502020204030204" pitchFamily="34" charset="0"/>
                <a:cs typeface="Simplified Arabic" panose="02020603050405020304" pitchFamily="18" charset="-78"/>
              </a:rPr>
              <a:t>هو إعادة الحال إلى ما كانت عليه قبل وقوع الجريمة كأن يطلب المدعي المدني رد المسروقات التي سرقها منه المدعي عليه مدنيا، و التعويض العيني لا يكون إلا إذا كان الشيء المتصل بالجريمة لا زال قائما بذاته</a:t>
            </a:r>
            <a:endParaRPr lang="fr-FR" sz="2800" dirty="0"/>
          </a:p>
        </p:txBody>
      </p:sp>
      <p:sp>
        <p:nvSpPr>
          <p:cNvPr id="7" name="Espace réservé du texte 6"/>
          <p:cNvSpPr>
            <a:spLocks noGrp="1"/>
          </p:cNvSpPr>
          <p:nvPr>
            <p:ph type="body" sz="quarter" idx="13"/>
          </p:nvPr>
        </p:nvSpPr>
        <p:spPr/>
        <p:txBody>
          <a:bodyPr/>
          <a:lstStyle/>
          <a:p>
            <a:pPr algn="r"/>
            <a:r>
              <a:rPr lang="ar-DZ" sz="3600" b="1" dirty="0">
                <a:ea typeface="Calibri" panose="020F0502020204030204" pitchFamily="34" charset="0"/>
                <a:cs typeface="Simplified Arabic" panose="02020603050405020304" pitchFamily="18" charset="-78"/>
              </a:rPr>
              <a:t>أ/ التعويض النقدي</a:t>
            </a:r>
            <a:endParaRPr lang="fr-FR" sz="3600" dirty="0"/>
          </a:p>
        </p:txBody>
      </p:sp>
      <p:sp>
        <p:nvSpPr>
          <p:cNvPr id="8" name="Espace réservé du texte 7"/>
          <p:cNvSpPr>
            <a:spLocks noGrp="1"/>
          </p:cNvSpPr>
          <p:nvPr>
            <p:ph type="body" sz="half" idx="17"/>
          </p:nvPr>
        </p:nvSpPr>
        <p:spPr/>
        <p:txBody>
          <a:bodyPr>
            <a:noAutofit/>
          </a:bodyPr>
          <a:lstStyle/>
          <a:p>
            <a:pPr algn="r"/>
            <a:r>
              <a:rPr lang="ar-DZ" sz="2000" dirty="0">
                <a:ea typeface="Calibri" panose="020F0502020204030204" pitchFamily="34" charset="0"/>
                <a:cs typeface="Simplified Arabic" panose="02020603050405020304" pitchFamily="18" charset="-78"/>
              </a:rPr>
              <a:t>هو مبلغ النقود الذي يعادل الضرر الذي لحق بالمضرور من الجريمة، و يحكم في حالة تعذر الرد العيني أو التعويض العيني لأي سبب من الأسباب، وتقدير قيمة التعويض النقدي من إختصاص محكمة  الموضوع، التي يجوز لها أن تستعين في ذلك برأي الخبراء و أهل الإختصاص، و إن تعذر عليها تقديره كاملا في الحال جاز لها أن تقضي بتعويض المضرور من الجريمة مبلغا مؤقتا قابلا للتنفيذ رغم المعارضة أو </a:t>
            </a:r>
            <a:r>
              <a:rPr lang="ar-DZ" sz="2000" dirty="0" smtClean="0">
                <a:ea typeface="Calibri" panose="020F0502020204030204" pitchFamily="34" charset="0"/>
                <a:cs typeface="Simplified Arabic" panose="02020603050405020304" pitchFamily="18" charset="-78"/>
              </a:rPr>
              <a:t>الاستئناف </a:t>
            </a:r>
            <a:r>
              <a:rPr lang="ar-DZ" sz="2000" dirty="0">
                <a:ea typeface="Calibri" panose="020F0502020204030204" pitchFamily="34" charset="0"/>
                <a:cs typeface="Simplified Arabic" panose="02020603050405020304" pitchFamily="18" charset="-78"/>
              </a:rPr>
              <a:t>طبقا للمادة 357/3 من قانون الإجراءات الجزائية</a:t>
            </a:r>
            <a:endParaRPr lang="fr-FR" sz="2000" dirty="0"/>
          </a:p>
        </p:txBody>
      </p:sp>
    </p:spTree>
    <p:extLst>
      <p:ext uri="{BB962C8B-B14F-4D97-AF65-F5344CB8AC3E}">
        <p14:creationId xmlns:p14="http://schemas.microsoft.com/office/powerpoint/2010/main" val="1841048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4800" b="1" u="sng" dirty="0">
                <a:ea typeface="Calibri" panose="020F0502020204030204" pitchFamily="34" charset="0"/>
                <a:cs typeface="Simplified Arabic" panose="02020603050405020304" pitchFamily="18" charset="-78"/>
              </a:rPr>
              <a:t>الإختيار بين القضاء الجزائي والقضاء المدني</a:t>
            </a:r>
            <a:endParaRPr lang="fr-FR" sz="4800" dirty="0"/>
          </a:p>
        </p:txBody>
      </p:sp>
      <p:sp>
        <p:nvSpPr>
          <p:cNvPr id="3" name="Espace réservé du contenu 2"/>
          <p:cNvSpPr>
            <a:spLocks noGrp="1"/>
          </p:cNvSpPr>
          <p:nvPr>
            <p:ph idx="1"/>
          </p:nvPr>
        </p:nvSpPr>
        <p:spPr/>
        <p:txBody>
          <a:bodyPr/>
          <a:lstStyle/>
          <a:p>
            <a:pPr algn="r"/>
            <a:r>
              <a:rPr lang="ar-DZ" sz="2400" dirty="0">
                <a:ea typeface="Calibri" panose="020F0502020204030204" pitchFamily="34" charset="0"/>
                <a:cs typeface="Simplified Arabic" panose="02020603050405020304" pitchFamily="18" charset="-78"/>
              </a:rPr>
              <a:t>إذا كان من المقرر للمدعي المدني المتضرر من جريمة جناية أو جنحة أو مخالفة لطلب التعويض أمام القضاء الجزائي عما أصابه من ضرر مادي أو جثماني أو أدبي-معنوي- بسبب الجريمة، فإن قانون الإجراءات الجزائية يقر له بالحق في الإختيار بين كل من القضاء المدني و القضاء الجزائي ، فيلجأ إلى أي منهما يختاره هو بنفسه، طبقا للمادتين 4 و5 إ ج </a:t>
            </a:r>
            <a:r>
              <a:rPr lang="ar-DZ" sz="2400" dirty="0" err="1">
                <a:ea typeface="Calibri" panose="020F0502020204030204" pitchFamily="34" charset="0"/>
                <a:cs typeface="Simplified Arabic" panose="02020603050405020304" pitchFamily="18" charset="-78"/>
              </a:rPr>
              <a:t>ج</a:t>
            </a:r>
            <a:r>
              <a:rPr lang="ar-DZ" sz="2400" dirty="0">
                <a:ea typeface="Calibri" panose="020F0502020204030204" pitchFamily="34" charset="0"/>
                <a:cs typeface="Simplified Arabic" panose="02020603050405020304" pitchFamily="18" charset="-78"/>
              </a:rPr>
              <a:t>، إلا أن هذا الحق في  الإختيار بينهما المقرر للمدعي المدني ليس مطلقا في كل الأحوال، فهو </a:t>
            </a:r>
            <a:r>
              <a:rPr lang="ar-DZ" sz="2400" dirty="0" smtClean="0">
                <a:ea typeface="Calibri" panose="020F0502020204030204" pitchFamily="34" charset="0"/>
                <a:cs typeface="Simplified Arabic" panose="02020603050405020304" pitchFamily="18" charset="-78"/>
              </a:rPr>
              <a:t>مرهون: </a:t>
            </a:r>
          </a:p>
          <a:p>
            <a:pPr marL="0" lvl="0" indent="0" algn="r" rtl="1">
              <a:lnSpc>
                <a:spcPct val="115000"/>
              </a:lnSpc>
              <a:spcAft>
                <a:spcPts val="0"/>
              </a:spcAft>
              <a:buNone/>
            </a:pPr>
            <a:r>
              <a:rPr lang="ar-DZ" sz="2400" dirty="0" smtClean="0">
                <a:latin typeface="Calibri" panose="020F0502020204030204" pitchFamily="34" charset="0"/>
                <a:ea typeface="Calibri" panose="020F0502020204030204" pitchFamily="34" charset="0"/>
                <a:cs typeface="Simplified Arabic" panose="02020603050405020304" pitchFamily="18" charset="-78"/>
              </a:rPr>
              <a:t>-بوجوب </a:t>
            </a:r>
            <a:r>
              <a:rPr lang="ar-DZ" sz="2400" dirty="0">
                <a:latin typeface="Calibri" panose="020F0502020204030204" pitchFamily="34" charset="0"/>
                <a:ea typeface="Calibri" panose="020F0502020204030204" pitchFamily="34" charset="0"/>
                <a:cs typeface="Simplified Arabic" panose="02020603050405020304" pitchFamily="18" charset="-78"/>
              </a:rPr>
              <a:t>أن لا تكون الدعوى العمومية قد تقادمت، فتنص الفقرة الثانية من المادة 10 إ ج" غير أنه لا يجوز رفع الدعوى – الدعوى المدنية- أمام الجهة القضائية الجزائية بعد </a:t>
            </a:r>
            <a:r>
              <a:rPr lang="ar-DZ" sz="2400" dirty="0" err="1">
                <a:latin typeface="Calibri" panose="020F0502020204030204" pitchFamily="34" charset="0"/>
                <a:ea typeface="Calibri" panose="020F0502020204030204" pitchFamily="34" charset="0"/>
                <a:cs typeface="Simplified Arabic" panose="02020603050405020304" pitchFamily="18" charset="-78"/>
              </a:rPr>
              <a:t>إنقضاء</a:t>
            </a:r>
            <a:r>
              <a:rPr lang="ar-DZ" sz="2400" dirty="0">
                <a:latin typeface="Calibri" panose="020F0502020204030204" pitchFamily="34" charset="0"/>
                <a:ea typeface="Calibri" panose="020F0502020204030204" pitchFamily="34" charset="0"/>
                <a:cs typeface="Simplified Arabic" panose="02020603050405020304" pitchFamily="18" charset="-78"/>
              </a:rPr>
              <a:t> أجل تقادم الدعوى العمومية"</a:t>
            </a:r>
            <a:endParaRPr lang="fr-FR" sz="1800" dirty="0">
              <a:latin typeface="Calibri" panose="020F0502020204030204" pitchFamily="34" charset="0"/>
              <a:ea typeface="Calibri" panose="020F0502020204030204" pitchFamily="34" charset="0"/>
              <a:cs typeface="Arial" panose="020B0604020202020204" pitchFamily="34" charset="0"/>
            </a:endParaRPr>
          </a:p>
          <a:p>
            <a:pPr marL="0" indent="0" algn="r">
              <a:buNone/>
            </a:pPr>
            <a:r>
              <a:rPr lang="ar-DZ" sz="2400" dirty="0" smtClean="0">
                <a:ea typeface="Calibri" panose="020F0502020204030204" pitchFamily="34" charset="0"/>
                <a:cs typeface="Simplified Arabic" panose="02020603050405020304" pitchFamily="18" charset="-78"/>
              </a:rPr>
              <a:t>-بقواعد </a:t>
            </a:r>
            <a:r>
              <a:rPr lang="ar-DZ" sz="2400" dirty="0">
                <a:ea typeface="Calibri" panose="020F0502020204030204" pitchFamily="34" charset="0"/>
                <a:cs typeface="Simplified Arabic" panose="02020603050405020304" pitchFamily="18" charset="-78"/>
              </a:rPr>
              <a:t>محددة بالقانون سلفا بالإضافة لشروط قبول الدعوى المدنية التبعية أمام القضاء الجزائي</a:t>
            </a:r>
            <a:endParaRPr lang="fr-FR" dirty="0"/>
          </a:p>
        </p:txBody>
      </p:sp>
    </p:spTree>
    <p:extLst>
      <p:ext uri="{BB962C8B-B14F-4D97-AF65-F5344CB8AC3E}">
        <p14:creationId xmlns:p14="http://schemas.microsoft.com/office/powerpoint/2010/main" val="4156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6000" b="1" dirty="0" smtClean="0">
                <a:ea typeface="Calibri" panose="020F0502020204030204" pitchFamily="34" charset="0"/>
                <a:cs typeface="Simplified Arabic" panose="02020603050405020304" pitchFamily="18" charset="-78"/>
              </a:rPr>
              <a:t>اختيار </a:t>
            </a:r>
            <a:r>
              <a:rPr lang="ar-DZ" sz="6000" b="1" dirty="0">
                <a:ea typeface="Calibri" panose="020F0502020204030204" pitchFamily="34" charset="0"/>
                <a:cs typeface="Simplified Arabic" panose="02020603050405020304" pitchFamily="18" charset="-78"/>
              </a:rPr>
              <a:t>القضاء الجزائي أولا</a:t>
            </a:r>
            <a:endParaRPr lang="fr-FR" sz="6000" dirty="0"/>
          </a:p>
        </p:txBody>
      </p:sp>
      <p:sp>
        <p:nvSpPr>
          <p:cNvPr id="3" name="Espace réservé du contenu 2"/>
          <p:cNvSpPr>
            <a:spLocks noGrp="1"/>
          </p:cNvSpPr>
          <p:nvPr>
            <p:ph idx="1"/>
          </p:nvPr>
        </p:nvSpPr>
        <p:spPr/>
        <p:txBody>
          <a:bodyPr/>
          <a:lstStyle/>
          <a:p>
            <a:pPr algn="just" rtl="1">
              <a:spcAft>
                <a:spcPts val="0"/>
              </a:spcAft>
            </a:pPr>
            <a:r>
              <a:rPr lang="ar-DZ" sz="2400" dirty="0">
                <a:ea typeface="Calibri" panose="020F0502020204030204" pitchFamily="34" charset="0"/>
                <a:cs typeface="Simplified Arabic" panose="02020603050405020304" pitchFamily="18" charset="-78"/>
              </a:rPr>
              <a:t>يجب أن يكون باب الطريق الجنائي مفتوحا أمام المدعى المدني، ويتحقق ذلك إذا ما حركت الدعوى الجنائية بالطريق المباشر أمام المحكمة الجنائية فإنه تتوافر لدية فرصة في فتح هذا الطريق إن شاء ، و إذا ما رفعت الدعوى المدنية أمام المحكمة الجزائية فإنه و إعمالا لقاعدة التبعية أيضا يكون القانون الواجب تطبيقه على الدعويين هو قانون الإجراءات الجزائية، في كل ما يتعلق بكيفية رفع الدعوى، و حضور الخصوم و غيابهم وفي سير المحاكمة و الحكم و طرق الطعن ومواعيدها وآثارها، و يتوجب على المحكمة الجزائية أن تفصل في الدعويين بحكم واحد لا يجوز لها أن تفصل في إحداها وتؤجل الفصل في الأخرى، عملا بأحكام المواد 1 مكرر، 74،72، 240 إ ج </a:t>
            </a:r>
            <a:r>
              <a:rPr lang="ar-DZ" sz="2400" dirty="0" err="1">
                <a:ea typeface="Calibri" panose="020F0502020204030204" pitchFamily="34" charset="0"/>
                <a:cs typeface="Simplified Arabic" panose="02020603050405020304" pitchFamily="18" charset="-78"/>
              </a:rPr>
              <a:t>ج</a:t>
            </a:r>
            <a:r>
              <a:rPr lang="ar-DZ" sz="2400" dirty="0">
                <a:ea typeface="Calibri" panose="020F0502020204030204" pitchFamily="34" charset="0"/>
                <a:cs typeface="Simplified Arabic" panose="02020603050405020304" pitchFamily="18" charset="-78"/>
              </a:rPr>
              <a:t>، فإن </a:t>
            </a:r>
            <a:r>
              <a:rPr lang="ar-DZ" sz="2400" dirty="0" smtClean="0">
                <a:ea typeface="Calibri" panose="020F0502020204030204" pitchFamily="34" charset="0"/>
                <a:cs typeface="Simplified Arabic" panose="02020603050405020304" pitchFamily="18" charset="-78"/>
              </a:rPr>
              <a:t>لجؤه </a:t>
            </a:r>
            <a:r>
              <a:rPr lang="ar-DZ" sz="2400" dirty="0">
                <a:ea typeface="Calibri" panose="020F0502020204030204" pitchFamily="34" charset="0"/>
                <a:cs typeface="Simplified Arabic" panose="02020603050405020304" pitchFamily="18" charset="-78"/>
              </a:rPr>
              <a:t>هذا </a:t>
            </a:r>
            <a:r>
              <a:rPr lang="ar-DZ" sz="2400" dirty="0" smtClean="0">
                <a:ea typeface="Calibri" panose="020F0502020204030204" pitchFamily="34" charset="0"/>
                <a:cs typeface="Simplified Arabic" panose="02020603050405020304" pitchFamily="18" charset="-78"/>
              </a:rPr>
              <a:t>لا يسقط </a:t>
            </a:r>
            <a:r>
              <a:rPr lang="ar-DZ" sz="2400" dirty="0">
                <a:ea typeface="Calibri" panose="020F0502020204030204" pitchFamily="34" charset="0"/>
                <a:cs typeface="Simplified Arabic" panose="02020603050405020304" pitchFamily="18" charset="-78"/>
              </a:rPr>
              <a:t>حقه في إمكانية </a:t>
            </a:r>
            <a:r>
              <a:rPr lang="ar-DZ" sz="2400" dirty="0" smtClean="0">
                <a:ea typeface="Calibri" panose="020F0502020204030204" pitchFamily="34" charset="0"/>
                <a:cs typeface="Simplified Arabic" panose="02020603050405020304" pitchFamily="18" charset="-78"/>
              </a:rPr>
              <a:t>الالتجاء </a:t>
            </a:r>
            <a:r>
              <a:rPr lang="ar-DZ" sz="2400" dirty="0">
                <a:ea typeface="Calibri" panose="020F0502020204030204" pitchFamily="34" charset="0"/>
                <a:cs typeface="Simplified Arabic" panose="02020603050405020304" pitchFamily="18" charset="-78"/>
              </a:rPr>
              <a:t>للقضاء المدني بعد ذلك، بالتخلي عن دعواه المدنية أمام القضاء الطبيعي وهو القضاء المدني، لأن تركه هذا لا يعد تخل أو تنازل عن حقه في التعويض، مما يسمح له بالمطالبة به أمام القضاء المدني طبقا لأحكام المادة 124 قانون </a:t>
            </a:r>
            <a:r>
              <a:rPr lang="ar-DZ" sz="2400" dirty="0" smtClean="0">
                <a:ea typeface="Calibri" panose="020F0502020204030204" pitchFamily="34" charset="0"/>
                <a:cs typeface="Simplified Arabic" panose="02020603050405020304" pitchFamily="18" charset="-78"/>
              </a:rPr>
              <a:t>مدني</a:t>
            </a:r>
            <a:endParaRPr lang="fr-FR" dirty="0"/>
          </a:p>
        </p:txBody>
      </p:sp>
    </p:spTree>
    <p:extLst>
      <p:ext uri="{BB962C8B-B14F-4D97-AF65-F5344CB8AC3E}">
        <p14:creationId xmlns:p14="http://schemas.microsoft.com/office/powerpoint/2010/main" val="1634014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6600" b="1" dirty="0" smtClean="0">
                <a:ea typeface="Calibri" panose="020F0502020204030204" pitchFamily="34" charset="0"/>
                <a:cs typeface="Simplified Arabic" panose="02020603050405020304" pitchFamily="18" charset="-78"/>
              </a:rPr>
              <a:t>اختيار </a:t>
            </a:r>
            <a:r>
              <a:rPr lang="ar-DZ" sz="6600" b="1" dirty="0">
                <a:ea typeface="Calibri" panose="020F0502020204030204" pitchFamily="34" charset="0"/>
                <a:cs typeface="Simplified Arabic" panose="02020603050405020304" pitchFamily="18" charset="-78"/>
              </a:rPr>
              <a:t>القضاء المدني</a:t>
            </a:r>
            <a:endParaRPr lang="fr-FR" sz="6600" dirty="0"/>
          </a:p>
        </p:txBody>
      </p:sp>
      <p:sp>
        <p:nvSpPr>
          <p:cNvPr id="3" name="Espace réservé du contenu 2"/>
          <p:cNvSpPr>
            <a:spLocks noGrp="1"/>
          </p:cNvSpPr>
          <p:nvPr>
            <p:ph idx="1"/>
          </p:nvPr>
        </p:nvSpPr>
        <p:spPr/>
        <p:txBody>
          <a:bodyPr>
            <a:normAutofit lnSpcReduction="10000"/>
          </a:bodyPr>
          <a:lstStyle/>
          <a:p>
            <a:pPr marL="0" indent="0" algn="r">
              <a:buNone/>
            </a:pPr>
            <a:r>
              <a:rPr lang="ar-DZ" sz="2400" dirty="0">
                <a:ea typeface="Calibri" panose="020F0502020204030204" pitchFamily="34" charset="0"/>
                <a:cs typeface="Simplified Arabic" panose="02020603050405020304" pitchFamily="18" charset="-78"/>
              </a:rPr>
              <a:t>	</a:t>
            </a:r>
            <a:r>
              <a:rPr lang="ar-DZ" sz="3200" dirty="0" smtClean="0">
                <a:ea typeface="Calibri" panose="020F0502020204030204" pitchFamily="34" charset="0"/>
                <a:cs typeface="Simplified Arabic" panose="02020603050405020304" pitchFamily="18" charset="-78"/>
              </a:rPr>
              <a:t>استنادا </a:t>
            </a:r>
            <a:r>
              <a:rPr lang="ar-DZ" sz="3200" dirty="0">
                <a:ea typeface="Calibri" panose="020F0502020204030204" pitchFamily="34" charset="0"/>
                <a:cs typeface="Simplified Arabic" panose="02020603050405020304" pitchFamily="18" charset="-78"/>
              </a:rPr>
              <a:t>للمادة 04 من قانون الإجراءات الجزائية، يجوز للمضرور من الجريمة أن يختار الطريق المدني للمطالبة بالتعويض عما أصابه من ضرر ناشئ عن الجريمة أمام المحكمة المدنية وقد يختار </a:t>
            </a:r>
            <a:r>
              <a:rPr lang="ar-DZ" sz="3200" dirty="0" smtClean="0">
                <a:ea typeface="Calibri" panose="020F0502020204030204" pitchFamily="34" charset="0"/>
                <a:cs typeface="Simplified Arabic" panose="02020603050405020304" pitchFamily="18" charset="-78"/>
              </a:rPr>
              <a:t>المتضرر </a:t>
            </a:r>
            <a:r>
              <a:rPr lang="ar-DZ" sz="3200" dirty="0">
                <a:ea typeface="Calibri" panose="020F0502020204030204" pitchFamily="34" charset="0"/>
                <a:cs typeface="Simplified Arabic" panose="02020603050405020304" pitchFamily="18" charset="-78"/>
              </a:rPr>
              <a:t>الطريق المدني برغبة منه، وقد يلجأ إليه مضطرا بعد سقوط حقه في </a:t>
            </a:r>
            <a:r>
              <a:rPr lang="ar-DZ" sz="3200" dirty="0" smtClean="0">
                <a:ea typeface="Calibri" panose="020F0502020204030204" pitchFamily="34" charset="0"/>
                <a:cs typeface="Simplified Arabic" panose="02020603050405020304" pitchFamily="18" charset="-78"/>
              </a:rPr>
              <a:t>اختيار </a:t>
            </a:r>
            <a:r>
              <a:rPr lang="ar-DZ" sz="3200" dirty="0">
                <a:ea typeface="Calibri" panose="020F0502020204030204" pitchFamily="34" charset="0"/>
                <a:cs typeface="Simplified Arabic" panose="02020603050405020304" pitchFamily="18" charset="-78"/>
              </a:rPr>
              <a:t>الطريق الجزائي، بل له أن يترك الطريق الجزائي بعد لجوئه إليه ويعود إلى الطريق المدني، وإذا </a:t>
            </a:r>
            <a:r>
              <a:rPr lang="ar-DZ" sz="3200" dirty="0" smtClean="0">
                <a:ea typeface="Calibri" panose="020F0502020204030204" pitchFamily="34" charset="0"/>
                <a:cs typeface="Simplified Arabic" panose="02020603050405020304" pitchFamily="18" charset="-78"/>
              </a:rPr>
              <a:t>اختار </a:t>
            </a:r>
            <a:r>
              <a:rPr lang="ar-DZ" sz="3200" dirty="0">
                <a:ea typeface="Calibri" panose="020F0502020204030204" pitchFamily="34" charset="0"/>
                <a:cs typeface="Simplified Arabic" panose="02020603050405020304" pitchFamily="18" charset="-78"/>
              </a:rPr>
              <a:t>المضرور الطريق المدني يكون قد لجأ إلي القضاء الأصلي المختص بنظر الدعوى المدنية مفضلا إياه عن الطريق الجزائي </a:t>
            </a:r>
            <a:r>
              <a:rPr lang="ar-DZ" sz="3200" dirty="0" smtClean="0">
                <a:ea typeface="Calibri" panose="020F0502020204030204" pitchFamily="34" charset="0"/>
                <a:cs typeface="Simplified Arabic" panose="02020603050405020304" pitchFamily="18" charset="-78"/>
              </a:rPr>
              <a:t>الاستثنائي، </a:t>
            </a:r>
            <a:r>
              <a:rPr lang="ar-DZ" sz="3200" dirty="0">
                <a:ea typeface="Calibri" panose="020F0502020204030204" pitchFamily="34" charset="0"/>
                <a:cs typeface="Simplified Arabic" panose="02020603050405020304" pitchFamily="18" charset="-78"/>
              </a:rPr>
              <a:t>بذلك تصبح الدعوى المدنية التبعية  شأنها شأن الدعوى المدنية الأصلية و يطبق عليها قانون الإجراءات المدنية و حده و لا شأن لقانون الإجراءات الجزائية بها</a:t>
            </a:r>
            <a:endParaRPr lang="fr-FR" sz="2800" dirty="0"/>
          </a:p>
        </p:txBody>
      </p:sp>
    </p:spTree>
    <p:extLst>
      <p:ext uri="{BB962C8B-B14F-4D97-AF65-F5344CB8AC3E}">
        <p14:creationId xmlns:p14="http://schemas.microsoft.com/office/powerpoint/2010/main" val="3787146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6600" dirty="0" smtClean="0"/>
              <a:t>أولا/ الدعوى العمومية</a:t>
            </a:r>
            <a:endParaRPr lang="fr-FR" sz="6600" dirty="0"/>
          </a:p>
        </p:txBody>
      </p:sp>
      <p:sp>
        <p:nvSpPr>
          <p:cNvPr id="3" name="Espace réservé du contenu 2"/>
          <p:cNvSpPr>
            <a:spLocks noGrp="1"/>
          </p:cNvSpPr>
          <p:nvPr>
            <p:ph idx="1"/>
          </p:nvPr>
        </p:nvSpPr>
        <p:spPr/>
        <p:txBody>
          <a:bodyPr>
            <a:normAutofit/>
          </a:bodyPr>
          <a:lstStyle/>
          <a:p>
            <a:pPr algn="ctr"/>
            <a:r>
              <a:rPr lang="ar-DZ" sz="4400" dirty="0">
                <a:ea typeface="Calibri" panose="020F0502020204030204" pitchFamily="34" charset="0"/>
                <a:cs typeface="Sakkal Majalla" panose="02000000000000000000" pitchFamily="2" charset="-78"/>
              </a:rPr>
              <a:t>بنشأ عن كل جريمة ضرر عام يسمح للدولة عبر جهاز النيابة العامة أن تتدخل طالبة من القضاء توقيع العقوبة المقررة لها في قانون العقوبات والقوانين المكملة لها، وبتم هذا التدخل عن طريق تحريك الدعوى أي نقلها على القضاء للفصل فيها، وتسمى هذه بالدعوى العمومية او الدعوى الجنائية.</a:t>
            </a:r>
            <a:endParaRPr lang="fr-FR" sz="4000" dirty="0"/>
          </a:p>
        </p:txBody>
      </p:sp>
    </p:spTree>
    <p:extLst>
      <p:ext uri="{BB962C8B-B14F-4D97-AF65-F5344CB8AC3E}">
        <p14:creationId xmlns:p14="http://schemas.microsoft.com/office/powerpoint/2010/main" val="3631570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2633" y="506569"/>
            <a:ext cx="6873240" cy="1600200"/>
          </a:xfrm>
        </p:spPr>
        <p:txBody>
          <a:bodyPr>
            <a:normAutofit fontScale="90000"/>
          </a:bodyPr>
          <a:lstStyle/>
          <a:p>
            <a:pPr algn="ctr">
              <a:lnSpc>
                <a:spcPct val="107000"/>
              </a:lnSpc>
              <a:spcAft>
                <a:spcPts val="800"/>
              </a:spcAft>
            </a:pPr>
            <a:r>
              <a:rPr lang="ar-DZ" sz="7300" dirty="0">
                <a:latin typeface="Calibri" panose="020F0502020204030204" pitchFamily="34" charset="0"/>
                <a:ea typeface="Calibri" panose="020F0502020204030204" pitchFamily="34" charset="0"/>
                <a:cs typeface="Sakkal Majalla" panose="02000000000000000000" pitchFamily="2" charset="-78"/>
              </a:rPr>
              <a:t>مفهوم الدعوى العمومية: </a:t>
            </a:r>
            <a:r>
              <a:rPr lang="fr-FR" sz="2400" dirty="0">
                <a:latin typeface="Calibri" panose="020F0502020204030204" pitchFamily="34" charset="0"/>
                <a:ea typeface="Calibri" panose="020F0502020204030204" pitchFamily="34" charset="0"/>
                <a:cs typeface="Arial" panose="020B0604020202020204" pitchFamily="34" charset="0"/>
              </a:rPr>
              <a:t/>
            </a:r>
            <a:br>
              <a:rPr lang="fr-FR" sz="2400" dirty="0">
                <a:latin typeface="Calibri" panose="020F0502020204030204" pitchFamily="34" charset="0"/>
                <a:ea typeface="Calibri" panose="020F0502020204030204" pitchFamily="34" charset="0"/>
                <a:cs typeface="Arial" panose="020B0604020202020204" pitchFamily="34" charset="0"/>
              </a:rPr>
            </a:br>
            <a:endParaRPr lang="fr-FR" dirty="0"/>
          </a:p>
        </p:txBody>
      </p:sp>
      <p:sp>
        <p:nvSpPr>
          <p:cNvPr id="4" name="Espace réservé du texte 3"/>
          <p:cNvSpPr>
            <a:spLocks noGrp="1"/>
          </p:cNvSpPr>
          <p:nvPr>
            <p:ph type="body" sz="half" idx="2"/>
          </p:nvPr>
        </p:nvSpPr>
        <p:spPr>
          <a:xfrm>
            <a:off x="3042633" y="2570407"/>
            <a:ext cx="6873240" cy="3094485"/>
          </a:xfrm>
        </p:spPr>
        <p:txBody>
          <a:bodyPr>
            <a:noAutofit/>
          </a:bodyPr>
          <a:lstStyle/>
          <a:p>
            <a:pPr algn="ctr">
              <a:lnSpc>
                <a:spcPct val="107000"/>
              </a:lnSpc>
              <a:spcAft>
                <a:spcPts val="800"/>
              </a:spcAft>
            </a:pPr>
            <a:r>
              <a:rPr lang="ar-DZ" sz="2800" dirty="0">
                <a:latin typeface="Calibri" panose="020F0502020204030204" pitchFamily="34" charset="0"/>
                <a:ea typeface="Calibri" panose="020F0502020204030204" pitchFamily="34" charset="0"/>
                <a:cs typeface="Sakkal Majalla" panose="02000000000000000000" pitchFamily="2" charset="-78"/>
              </a:rPr>
              <a:t>يمكن تعريف الدعوى العمومية حسب بعض الفقه بأنها: " المطالبة بالحق أمام القضاء الجنائي، أو مطالبة النيابة العامة-نيابة عن المجتمع- بتوقيع العقاب على المتهم في جريمة بواسطة القضاء الجنائي".</a:t>
            </a:r>
            <a:endParaRPr lang="fr-FR" sz="2000" dirty="0">
              <a:latin typeface="Calibri" panose="020F0502020204030204" pitchFamily="34" charset="0"/>
              <a:ea typeface="Calibri" panose="020F0502020204030204" pitchFamily="34" charset="0"/>
              <a:cs typeface="Arial" panose="020B0604020202020204" pitchFamily="34" charset="0"/>
            </a:endParaRPr>
          </a:p>
          <a:p>
            <a:pPr algn="ctr"/>
            <a:r>
              <a:rPr lang="ar-DZ" sz="2800" dirty="0">
                <a:ea typeface="Calibri" panose="020F0502020204030204" pitchFamily="34" charset="0"/>
                <a:cs typeface="Sakkal Majalla" panose="02000000000000000000" pitchFamily="2" charset="-78"/>
              </a:rPr>
              <a:t>يتوافق هذا التعريف مع المادة 29 من قانون الإجراءات الجزائية التي تنص:" تباشر النيابة العامة الدعوى باسم المجتمع وتطالب بتطبيق القانون...."</a:t>
            </a:r>
            <a:endParaRPr lang="fr-FR" sz="2800" dirty="0"/>
          </a:p>
        </p:txBody>
      </p:sp>
    </p:spTree>
    <p:extLst>
      <p:ext uri="{BB962C8B-B14F-4D97-AF65-F5344CB8AC3E}">
        <p14:creationId xmlns:p14="http://schemas.microsoft.com/office/powerpoint/2010/main" val="1329564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7200" dirty="0">
                <a:ea typeface="Calibri" panose="020F0502020204030204" pitchFamily="34" charset="0"/>
                <a:cs typeface="Sakkal Majalla" panose="02000000000000000000" pitchFamily="2" charset="-78"/>
              </a:rPr>
              <a:t>مراحل الدعوى العمومية</a:t>
            </a:r>
            <a:endParaRPr lang="fr-FR" sz="7200" dirty="0"/>
          </a:p>
        </p:txBody>
      </p:sp>
      <p:sp>
        <p:nvSpPr>
          <p:cNvPr id="3" name="Espace réservé du texte 2"/>
          <p:cNvSpPr>
            <a:spLocks noGrp="1"/>
          </p:cNvSpPr>
          <p:nvPr>
            <p:ph type="body" idx="1"/>
          </p:nvPr>
        </p:nvSpPr>
        <p:spPr/>
        <p:txBody>
          <a:bodyPr/>
          <a:lstStyle/>
          <a:p>
            <a:pPr algn="r"/>
            <a:r>
              <a:rPr lang="ar-DZ" sz="4000" dirty="0">
                <a:ea typeface="Calibri" panose="020F0502020204030204" pitchFamily="34" charset="0"/>
                <a:cs typeface="Sakkal Majalla" panose="02000000000000000000" pitchFamily="2" charset="-78"/>
              </a:rPr>
              <a:t>3/ مرحلة المحاكمة</a:t>
            </a:r>
            <a:endParaRPr lang="fr-FR" sz="4000" dirty="0"/>
          </a:p>
        </p:txBody>
      </p:sp>
      <p:sp>
        <p:nvSpPr>
          <p:cNvPr id="4" name="Espace réservé du texte 3"/>
          <p:cNvSpPr>
            <a:spLocks noGrp="1"/>
          </p:cNvSpPr>
          <p:nvPr>
            <p:ph type="body" sz="half" idx="15"/>
          </p:nvPr>
        </p:nvSpPr>
        <p:spPr/>
        <p:txBody>
          <a:bodyPr>
            <a:normAutofit/>
          </a:bodyPr>
          <a:lstStyle/>
          <a:p>
            <a:pPr algn="r"/>
            <a:r>
              <a:rPr lang="ar-DZ" sz="2400" dirty="0" smtClean="0">
                <a:ea typeface="Calibri" panose="020F0502020204030204" pitchFamily="34" charset="0"/>
                <a:cs typeface="Sakkal Majalla" panose="02000000000000000000" pitchFamily="2" charset="-78"/>
              </a:rPr>
              <a:t>يطلق </a:t>
            </a:r>
            <a:r>
              <a:rPr lang="ar-DZ" sz="2400" dirty="0">
                <a:ea typeface="Calibri" panose="020F0502020204030204" pitchFamily="34" charset="0"/>
                <a:cs typeface="Sakkal Majalla" panose="02000000000000000000" pitchFamily="2" charset="-78"/>
              </a:rPr>
              <a:t>عليها مرحلة الفصل في الدعوى وتكون في يد قاضي حكم، وتشمل جميع الإجراءات التي تباشر أمام قضاء الحكم منذ دخول الدعوى في حوزة المحكمة إلى غاية صدور حكم بات فيها، وتدخل ضمن هذه المرحلة الدعوى المقامة أمام محكمة أول درجة وكذلك تلك المقامة في مراحل الطعن المختلفة</a:t>
            </a:r>
            <a:endParaRPr lang="fr-FR" sz="2400" dirty="0"/>
          </a:p>
        </p:txBody>
      </p:sp>
      <p:sp>
        <p:nvSpPr>
          <p:cNvPr id="5" name="Espace réservé du texte 4"/>
          <p:cNvSpPr>
            <a:spLocks noGrp="1"/>
          </p:cNvSpPr>
          <p:nvPr>
            <p:ph type="body" sz="quarter" idx="3"/>
          </p:nvPr>
        </p:nvSpPr>
        <p:spPr/>
        <p:txBody>
          <a:bodyPr/>
          <a:lstStyle/>
          <a:p>
            <a:pPr algn="r"/>
            <a:r>
              <a:rPr lang="ar-DZ" sz="4000" dirty="0">
                <a:ea typeface="Calibri" panose="020F0502020204030204" pitchFamily="34" charset="0"/>
                <a:cs typeface="Sakkal Majalla" panose="02000000000000000000" pitchFamily="2" charset="-78"/>
              </a:rPr>
              <a:t>2/ مرحلة التحقيق</a:t>
            </a:r>
            <a:endParaRPr lang="fr-FR" sz="4000" dirty="0"/>
          </a:p>
        </p:txBody>
      </p:sp>
      <p:sp>
        <p:nvSpPr>
          <p:cNvPr id="6" name="Espace réservé du texte 5"/>
          <p:cNvSpPr>
            <a:spLocks noGrp="1"/>
          </p:cNvSpPr>
          <p:nvPr>
            <p:ph type="body" sz="half" idx="16"/>
          </p:nvPr>
        </p:nvSpPr>
        <p:spPr/>
        <p:txBody>
          <a:bodyPr>
            <a:noAutofit/>
          </a:bodyPr>
          <a:lstStyle/>
          <a:p>
            <a:pPr algn="r"/>
            <a:r>
              <a:rPr lang="ar-DZ" sz="2400" dirty="0">
                <a:ea typeface="Calibri" panose="020F0502020204030204" pitchFamily="34" charset="0"/>
                <a:cs typeface="Sakkal Majalla" panose="02000000000000000000" pitchFamily="2" charset="-78"/>
              </a:rPr>
              <a:t>تهدف هذه المرحلة إلى جمع أكبر قدر من الأدلة عن الجريمة ونسبتها إلى المتهم ويتولى هذه المرحلة قاضي التحقيق باعتباره السلطة المختصة بالتحقيق، هذا على خلاف بعض التشريعات التي تجعل من اختصاص النيابة العامة إضافة على ما تملكه من سلطة اتهام  مثل التشريع المصري</a:t>
            </a:r>
            <a:endParaRPr lang="fr-FR" sz="2400" dirty="0"/>
          </a:p>
        </p:txBody>
      </p:sp>
      <p:sp>
        <p:nvSpPr>
          <p:cNvPr id="7" name="Espace réservé du texte 6"/>
          <p:cNvSpPr>
            <a:spLocks noGrp="1"/>
          </p:cNvSpPr>
          <p:nvPr>
            <p:ph type="body" sz="quarter" idx="13"/>
          </p:nvPr>
        </p:nvSpPr>
        <p:spPr/>
        <p:txBody>
          <a:bodyPr/>
          <a:lstStyle/>
          <a:p>
            <a:pPr algn="r"/>
            <a:r>
              <a:rPr lang="ar-DZ" sz="4000" dirty="0">
                <a:ea typeface="Calibri" panose="020F0502020204030204" pitchFamily="34" charset="0"/>
                <a:cs typeface="Sakkal Majalla" panose="02000000000000000000" pitchFamily="2" charset="-78"/>
              </a:rPr>
              <a:t>1/ مرحلة الإتهام</a:t>
            </a:r>
            <a:endParaRPr lang="fr-FR" sz="4000" dirty="0"/>
          </a:p>
        </p:txBody>
      </p:sp>
      <p:sp>
        <p:nvSpPr>
          <p:cNvPr id="8" name="Espace réservé du texte 7"/>
          <p:cNvSpPr>
            <a:spLocks noGrp="1"/>
          </p:cNvSpPr>
          <p:nvPr>
            <p:ph type="body" sz="half" idx="17"/>
          </p:nvPr>
        </p:nvSpPr>
        <p:spPr/>
        <p:txBody>
          <a:bodyPr>
            <a:normAutofit/>
          </a:bodyPr>
          <a:lstStyle/>
          <a:p>
            <a:pPr algn="r">
              <a:lnSpc>
                <a:spcPct val="107000"/>
              </a:lnSpc>
              <a:spcAft>
                <a:spcPts val="800"/>
              </a:spcAft>
            </a:pPr>
            <a:r>
              <a:rPr lang="ar-DZ" sz="1800" dirty="0">
                <a:latin typeface="Calibri" panose="020F0502020204030204" pitchFamily="34" charset="0"/>
                <a:ea typeface="Calibri" panose="020F0502020204030204" pitchFamily="34" charset="0"/>
                <a:cs typeface="Sakkal Majalla" panose="02000000000000000000" pitchFamily="2" charset="-78"/>
              </a:rPr>
              <a:t>يعد الإتهام المرحلة الأولى من مراحل الدعوى العمومية، وتقوم بها النيابة العامة بحسب الأصل باعتبارها سلطة إتهام، ويتم بها تحريك الدعوى العمومية واستعمالها، ويتم هذا الإجراء بإحدى الطرق التالية:</a:t>
            </a:r>
            <a:endParaRPr lang="fr-FR" dirty="0">
              <a:latin typeface="Calibri" panose="020F0502020204030204" pitchFamily="34" charset="0"/>
              <a:ea typeface="Calibri" panose="020F0502020204030204" pitchFamily="34" charset="0"/>
              <a:cs typeface="Arial" panose="020B0604020202020204" pitchFamily="34" charset="0"/>
            </a:endParaRPr>
          </a:p>
          <a:p>
            <a:pPr algn="r"/>
            <a:r>
              <a:rPr lang="ar-DZ" sz="1800" dirty="0">
                <a:ea typeface="Calibri" panose="020F0502020204030204" pitchFamily="34" charset="0"/>
                <a:cs typeface="Sakkal Majalla" panose="02000000000000000000" pitchFamily="2" charset="-78"/>
              </a:rPr>
              <a:t>إما عن طريق التكليف بالحضور للجلسة </a:t>
            </a:r>
            <a:r>
              <a:rPr lang="ar-DZ" sz="1800" dirty="0" smtClean="0">
                <a:ea typeface="Calibri" panose="020F0502020204030204" pitchFamily="34" charset="0"/>
                <a:cs typeface="Sakkal Majalla" panose="02000000000000000000" pitchFamily="2" charset="-78"/>
              </a:rPr>
              <a:t>، إما </a:t>
            </a:r>
            <a:r>
              <a:rPr lang="ar-DZ" sz="1800" dirty="0">
                <a:ea typeface="Calibri" panose="020F0502020204030204" pitchFamily="34" charset="0"/>
                <a:cs typeface="Sakkal Majalla" panose="02000000000000000000" pitchFamily="2" charset="-78"/>
              </a:rPr>
              <a:t>بإجراءات المثول الفوري في الجنح </a:t>
            </a:r>
            <a:r>
              <a:rPr lang="ar-DZ" sz="1800" dirty="0" smtClean="0">
                <a:ea typeface="Calibri" panose="020F0502020204030204" pitchFamily="34" charset="0"/>
                <a:cs typeface="Sakkal Majalla" panose="02000000000000000000" pitchFamily="2" charset="-78"/>
              </a:rPr>
              <a:t>التلبس،  </a:t>
            </a:r>
            <a:r>
              <a:rPr lang="ar-DZ" sz="1800" dirty="0">
                <a:ea typeface="Calibri" panose="020F0502020204030204" pitchFamily="34" charset="0"/>
                <a:cs typeface="Sakkal Majalla" panose="02000000000000000000" pitchFamily="2" charset="-78"/>
              </a:rPr>
              <a:t>إما بإجراءات الأمر الجزائي في بعض الجنح أو عن طريق طلب افتتاحي لإجراء تحقيق أمام قاضي التحقيق في كل الجرائم بموجب المادة 67 من قانون الإجراءات الجزائية</a:t>
            </a:r>
            <a:endParaRPr lang="fr-FR" sz="1800" dirty="0"/>
          </a:p>
        </p:txBody>
      </p:sp>
    </p:spTree>
    <p:extLst>
      <p:ext uri="{BB962C8B-B14F-4D97-AF65-F5344CB8AC3E}">
        <p14:creationId xmlns:p14="http://schemas.microsoft.com/office/powerpoint/2010/main" val="887032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8000" dirty="0">
                <a:ea typeface="Calibri" panose="020F0502020204030204" pitchFamily="34" charset="0"/>
                <a:cs typeface="Sakkal Majalla" panose="02000000000000000000" pitchFamily="2" charset="-78"/>
              </a:rPr>
              <a:t>خصائص الدعوى العمومية</a:t>
            </a:r>
            <a:endParaRPr lang="fr-FR" sz="8000" dirty="0"/>
          </a:p>
        </p:txBody>
      </p:sp>
      <p:sp>
        <p:nvSpPr>
          <p:cNvPr id="3" name="Espace réservé du texte 2"/>
          <p:cNvSpPr>
            <a:spLocks noGrp="1"/>
          </p:cNvSpPr>
          <p:nvPr>
            <p:ph type="body" idx="1"/>
          </p:nvPr>
        </p:nvSpPr>
        <p:spPr/>
        <p:txBody>
          <a:bodyPr>
            <a:noAutofit/>
          </a:bodyPr>
          <a:lstStyle/>
          <a:p>
            <a:pPr algn="r"/>
            <a:r>
              <a:rPr lang="ar-DZ" sz="5400" u="sng" dirty="0">
                <a:ea typeface="Calibri" panose="020F0502020204030204" pitchFamily="34" charset="0"/>
                <a:cs typeface="Sakkal Majalla" panose="02000000000000000000" pitchFamily="2" charset="-78"/>
              </a:rPr>
              <a:t>2/الملائمة</a:t>
            </a:r>
            <a:endParaRPr lang="fr-FR" sz="5400" u="sng" dirty="0"/>
          </a:p>
        </p:txBody>
      </p:sp>
      <p:sp>
        <p:nvSpPr>
          <p:cNvPr id="4" name="Espace réservé du contenu 3"/>
          <p:cNvSpPr>
            <a:spLocks noGrp="1"/>
          </p:cNvSpPr>
          <p:nvPr>
            <p:ph sz="half" idx="2"/>
          </p:nvPr>
        </p:nvSpPr>
        <p:spPr/>
        <p:txBody>
          <a:bodyPr>
            <a:noAutofit/>
          </a:bodyPr>
          <a:lstStyle/>
          <a:p>
            <a:pPr marL="0" indent="0" algn="r">
              <a:buNone/>
            </a:pPr>
            <a:r>
              <a:rPr lang="ar-DZ" sz="3600" dirty="0">
                <a:ea typeface="Calibri" panose="020F0502020204030204" pitchFamily="34" charset="0"/>
                <a:cs typeface="Sakkal Majalla" panose="02000000000000000000" pitchFamily="2" charset="-78"/>
              </a:rPr>
              <a:t>تتمتع النيابة العامة بسلطة الملائمة، فهي حرة في متابعة المتهم وتوجيه الإتهام إليه من عدمه حتى مع توافر أركان الجريمة وإمكانية نسبتها إلى الجاني وهو ما نصت عليه  المادة 36 من قانون الإجراءات الجزائية</a:t>
            </a:r>
            <a:endParaRPr lang="fr-FR" sz="3200" dirty="0"/>
          </a:p>
        </p:txBody>
      </p:sp>
      <p:sp>
        <p:nvSpPr>
          <p:cNvPr id="5" name="Espace réservé du texte 4"/>
          <p:cNvSpPr>
            <a:spLocks noGrp="1"/>
          </p:cNvSpPr>
          <p:nvPr>
            <p:ph type="body" sz="quarter" idx="3"/>
          </p:nvPr>
        </p:nvSpPr>
        <p:spPr/>
        <p:txBody>
          <a:bodyPr>
            <a:noAutofit/>
          </a:bodyPr>
          <a:lstStyle/>
          <a:p>
            <a:pPr algn="r"/>
            <a:r>
              <a:rPr lang="ar-DZ" sz="5400" dirty="0">
                <a:ea typeface="Calibri" panose="020F0502020204030204" pitchFamily="34" charset="0"/>
                <a:cs typeface="Sakkal Majalla" panose="02000000000000000000" pitchFamily="2" charset="-78"/>
              </a:rPr>
              <a:t>1</a:t>
            </a:r>
            <a:r>
              <a:rPr lang="ar-DZ" sz="5400" u="sng" dirty="0">
                <a:ea typeface="Calibri" panose="020F0502020204030204" pitchFamily="34" charset="0"/>
                <a:cs typeface="Sakkal Majalla" panose="02000000000000000000" pitchFamily="2" charset="-78"/>
              </a:rPr>
              <a:t>/ العمومية</a:t>
            </a:r>
            <a:endParaRPr lang="fr-FR" sz="5400" u="sng" dirty="0"/>
          </a:p>
        </p:txBody>
      </p:sp>
      <p:sp>
        <p:nvSpPr>
          <p:cNvPr id="6" name="Espace réservé du contenu 5"/>
          <p:cNvSpPr>
            <a:spLocks noGrp="1"/>
          </p:cNvSpPr>
          <p:nvPr>
            <p:ph sz="quarter" idx="4"/>
          </p:nvPr>
        </p:nvSpPr>
        <p:spPr/>
        <p:txBody>
          <a:bodyPr>
            <a:noAutofit/>
          </a:bodyPr>
          <a:lstStyle/>
          <a:p>
            <a:pPr marL="0" indent="0" algn="r">
              <a:buNone/>
            </a:pPr>
            <a:r>
              <a:rPr lang="ar-DZ" sz="3200" dirty="0" smtClean="0">
                <a:ea typeface="Calibri" panose="020F0502020204030204" pitchFamily="34" charset="0"/>
                <a:cs typeface="Sakkal Majalla" panose="02000000000000000000" pitchFamily="2" charset="-78"/>
              </a:rPr>
              <a:t>الدعوى </a:t>
            </a:r>
            <a:r>
              <a:rPr lang="ar-DZ" sz="3200" dirty="0">
                <a:ea typeface="Calibri" panose="020F0502020204030204" pitchFamily="34" charset="0"/>
                <a:cs typeface="Sakkal Majalla" panose="02000000000000000000" pitchFamily="2" charset="-78"/>
              </a:rPr>
              <a:t>العمومية لها طبيعة عامة، لنها ملك للمجتمع ممثلا من طرف الدولة، التي تسعى من خلالها إلى المطالبة بتوقيع العقاب وتحقيق الصالح العام، ولما كان المجتمع ككل لا يمكنه التدخل من أجل تحريك الدعوى، ارتأى أن يتم تفويض هذا الأمر إلى النيابة العامة باعتبارها ممثلة له</a:t>
            </a:r>
            <a:endParaRPr lang="fr-FR" sz="2800" dirty="0"/>
          </a:p>
        </p:txBody>
      </p:sp>
    </p:spTree>
    <p:extLst>
      <p:ext uri="{BB962C8B-B14F-4D97-AF65-F5344CB8AC3E}">
        <p14:creationId xmlns:p14="http://schemas.microsoft.com/office/powerpoint/2010/main" val="1658684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Autofit/>
          </a:bodyPr>
          <a:lstStyle/>
          <a:p>
            <a:pPr algn="r"/>
            <a:r>
              <a:rPr lang="ar-DZ" sz="5400" dirty="0">
                <a:ea typeface="Calibri" panose="020F0502020204030204" pitchFamily="34" charset="0"/>
                <a:cs typeface="Sakkal Majalla" panose="02000000000000000000" pitchFamily="2" charset="-78"/>
              </a:rPr>
              <a:t>4/ التلقائية</a:t>
            </a:r>
            <a:endParaRPr lang="fr-FR" sz="5400" dirty="0"/>
          </a:p>
        </p:txBody>
      </p:sp>
      <p:sp>
        <p:nvSpPr>
          <p:cNvPr id="4" name="Espace réservé du contenu 3"/>
          <p:cNvSpPr>
            <a:spLocks noGrp="1"/>
          </p:cNvSpPr>
          <p:nvPr>
            <p:ph sz="half" idx="2"/>
          </p:nvPr>
        </p:nvSpPr>
        <p:spPr/>
        <p:txBody>
          <a:bodyPr>
            <a:normAutofit lnSpcReduction="10000"/>
          </a:bodyPr>
          <a:lstStyle/>
          <a:p>
            <a:pPr marL="0" indent="0" algn="r">
              <a:buNone/>
            </a:pPr>
            <a:r>
              <a:rPr lang="ar-DZ" sz="3200" dirty="0" smtClean="0">
                <a:ea typeface="Calibri" panose="020F0502020204030204" pitchFamily="34" charset="0"/>
                <a:cs typeface="Sakkal Majalla" panose="02000000000000000000" pitchFamily="2" charset="-78"/>
              </a:rPr>
              <a:t>تعني </a:t>
            </a:r>
            <a:r>
              <a:rPr lang="ar-DZ" sz="3200" dirty="0">
                <a:ea typeface="Calibri" panose="020F0502020204030204" pitchFamily="34" charset="0"/>
                <a:cs typeface="Sakkal Majalla" panose="02000000000000000000" pitchFamily="2" charset="-78"/>
              </a:rPr>
              <a:t>هذه الأخيرة أن للنيابة العامة أن تباشر إجراءاتها بصدد الجريمة التي وصلت إلى علمها تلقائيا دون أن تنتظر شكوى أو بلاغ من المجني عليه أو من أي شخص آخر لتعلقها بالنظام العام، ما عدا الجرائم التي قيد فيها المشرع النيابة العامة بشكوى من المجني عليه أو إذن أو طلب من هيئة معينة</a:t>
            </a:r>
            <a:r>
              <a:rPr lang="ar-DZ" sz="2400" dirty="0">
                <a:ea typeface="Calibri" panose="020F0502020204030204" pitchFamily="34" charset="0"/>
                <a:cs typeface="Sakkal Majalla" panose="02000000000000000000" pitchFamily="2" charset="-78"/>
              </a:rPr>
              <a:t>. </a:t>
            </a:r>
            <a:endParaRPr lang="fr-FR" dirty="0"/>
          </a:p>
        </p:txBody>
      </p:sp>
      <p:sp>
        <p:nvSpPr>
          <p:cNvPr id="5" name="Espace réservé du texte 4"/>
          <p:cNvSpPr>
            <a:spLocks noGrp="1"/>
          </p:cNvSpPr>
          <p:nvPr>
            <p:ph type="body" sz="quarter" idx="3"/>
          </p:nvPr>
        </p:nvSpPr>
        <p:spPr/>
        <p:txBody>
          <a:bodyPr>
            <a:noAutofit/>
          </a:bodyPr>
          <a:lstStyle/>
          <a:p>
            <a:pPr algn="r"/>
            <a:r>
              <a:rPr lang="ar-DZ" sz="5400" dirty="0">
                <a:ea typeface="Calibri" panose="020F0502020204030204" pitchFamily="34" charset="0"/>
                <a:cs typeface="Sakkal Majalla" panose="02000000000000000000" pitchFamily="2" charset="-78"/>
              </a:rPr>
              <a:t>3/ عدم قابلية للتنازل</a:t>
            </a:r>
            <a:endParaRPr lang="fr-FR" sz="5400" dirty="0"/>
          </a:p>
        </p:txBody>
      </p:sp>
      <p:sp>
        <p:nvSpPr>
          <p:cNvPr id="6" name="Espace réservé du contenu 5"/>
          <p:cNvSpPr>
            <a:spLocks noGrp="1"/>
          </p:cNvSpPr>
          <p:nvPr>
            <p:ph sz="quarter" idx="4"/>
          </p:nvPr>
        </p:nvSpPr>
        <p:spPr>
          <a:xfrm>
            <a:off x="6444803" y="3132665"/>
            <a:ext cx="5334000" cy="3086019"/>
          </a:xfrm>
        </p:spPr>
        <p:txBody>
          <a:bodyPr>
            <a:noAutofit/>
          </a:bodyPr>
          <a:lstStyle/>
          <a:p>
            <a:pPr marL="0" indent="0" algn="r">
              <a:buNone/>
            </a:pPr>
            <a:r>
              <a:rPr lang="ar-DZ" sz="2800" dirty="0">
                <a:ea typeface="Calibri" panose="020F0502020204030204" pitchFamily="34" charset="0"/>
                <a:cs typeface="Sakkal Majalla" panose="02000000000000000000" pitchFamily="2" charset="-78"/>
              </a:rPr>
              <a:t>إذا كانت الدعوى العمومية خاضعة لمبدأ الملائمة قبل رفعها إلى المحكمة، فليس معنى ذلك أن النيابة العامة تتنازل عن حقها في تحريك الدعوى أو رفعها إذا ما قررت حفظ الدعوى، أما إذا اختارت من البداية تحريك الدعوى فليس لها أن تتنازل عناه أو تسحبها فبمجرد رفعها تخرج من حوزتها وتدخل من جديد في حوزة التحقيق أو الحكم</a:t>
            </a:r>
            <a:endParaRPr lang="fr-FR" sz="2400" dirty="0"/>
          </a:p>
        </p:txBody>
      </p:sp>
    </p:spTree>
    <p:extLst>
      <p:ext uri="{BB962C8B-B14F-4D97-AF65-F5344CB8AC3E}">
        <p14:creationId xmlns:p14="http://schemas.microsoft.com/office/powerpoint/2010/main" val="4262015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pPr algn="ctr"/>
            <a:r>
              <a:rPr lang="ar-DZ" sz="8000" dirty="0" smtClean="0"/>
              <a:t>ثانيا/ الدعوى المدنية التبعية </a:t>
            </a:r>
            <a:endParaRPr lang="fr-FR" sz="8000" dirty="0"/>
          </a:p>
        </p:txBody>
      </p:sp>
    </p:spTree>
    <p:extLst>
      <p:ext uri="{BB962C8B-B14F-4D97-AF65-F5344CB8AC3E}">
        <p14:creationId xmlns:p14="http://schemas.microsoft.com/office/powerpoint/2010/main" val="2782629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69891" y="3393702"/>
            <a:ext cx="10820399" cy="2801935"/>
          </a:xfrm>
        </p:spPr>
        <p:txBody>
          <a:bodyPr>
            <a:normAutofit fontScale="90000"/>
          </a:bodyPr>
          <a:lstStyle/>
          <a:p>
            <a:pPr rtl="1">
              <a:lnSpc>
                <a:spcPct val="115000"/>
              </a:lnSpc>
              <a:spcAft>
                <a:spcPts val="0"/>
              </a:spcAft>
            </a:pPr>
            <a:r>
              <a:rPr lang="ar-DZ" dirty="0">
                <a:latin typeface="Calibri" panose="020F0502020204030204" pitchFamily="34" charset="0"/>
                <a:ea typeface="Calibri" panose="020F0502020204030204" pitchFamily="34" charset="0"/>
                <a:cs typeface="Simplified Arabic" panose="02020603050405020304" pitchFamily="18" charset="-78"/>
              </a:rPr>
              <a:t>الدعوى المدنية هي دعوى تعويض ترفع من </a:t>
            </a:r>
            <a:r>
              <a:rPr lang="ar-DZ" dirty="0" smtClean="0">
                <a:latin typeface="Calibri" panose="020F0502020204030204" pitchFamily="34" charset="0"/>
                <a:ea typeface="Calibri" panose="020F0502020204030204" pitchFamily="34" charset="0"/>
                <a:cs typeface="Simplified Arabic" panose="02020603050405020304" pitchFamily="18" charset="-78"/>
              </a:rPr>
              <a:t>« </a:t>
            </a:r>
            <a:r>
              <a:rPr lang="ar-DZ" dirty="0">
                <a:latin typeface="Calibri" panose="020F0502020204030204" pitchFamily="34" charset="0"/>
                <a:ea typeface="Calibri" panose="020F0502020204030204" pitchFamily="34" charset="0"/>
                <a:cs typeface="Simplified Arabic" panose="02020603050405020304" pitchFamily="18" charset="-78"/>
              </a:rPr>
              <a:t>طرف كل شخص تضرر بصفة مباشرة من الفعل المجرم  ( الجريمة</a:t>
            </a:r>
            <a:r>
              <a:rPr lang="ar-DZ" dirty="0" smtClean="0">
                <a:latin typeface="Calibri" panose="020F0502020204030204" pitchFamily="34" charset="0"/>
                <a:ea typeface="Calibri" panose="020F0502020204030204" pitchFamily="34" charset="0"/>
                <a:cs typeface="Simplified Arabic" panose="02020603050405020304" pitchFamily="18" charset="-78"/>
              </a:rPr>
              <a:t>)» ، (المادة </a:t>
            </a:r>
            <a:r>
              <a:rPr lang="ar-DZ" dirty="0">
                <a:latin typeface="Calibri" panose="020F0502020204030204" pitchFamily="34" charset="0"/>
                <a:ea typeface="Calibri" panose="020F0502020204030204" pitchFamily="34" charset="0"/>
                <a:cs typeface="Simplified Arabic" panose="02020603050405020304" pitchFamily="18" charset="-78"/>
              </a:rPr>
              <a:t>2 إ ج ج)، بغرض تحميل الجاني أو من معه من شركاء أو أي شخص مسؤول مدنيا مسؤولية تصليح وجبر الضرر الناجم عن الجريمة.</a:t>
            </a:r>
            <a:r>
              <a:rPr lang="fr-FR" sz="3200" dirty="0">
                <a:latin typeface="Calibri" panose="020F0502020204030204" pitchFamily="34" charset="0"/>
                <a:ea typeface="Calibri" panose="020F0502020204030204" pitchFamily="34" charset="0"/>
                <a:cs typeface="Arial" panose="020B0604020202020204" pitchFamily="34" charset="0"/>
              </a:rPr>
              <a:t/>
            </a:r>
            <a:br>
              <a:rPr lang="fr-FR" sz="3200" dirty="0">
                <a:latin typeface="Calibri" panose="020F0502020204030204" pitchFamily="34" charset="0"/>
                <a:ea typeface="Calibri" panose="020F0502020204030204" pitchFamily="34" charset="0"/>
                <a:cs typeface="Arial" panose="020B0604020202020204" pitchFamily="34" charset="0"/>
              </a:rPr>
            </a:br>
            <a:r>
              <a:rPr lang="ar-DZ" dirty="0">
                <a:ea typeface="Calibri" panose="020F0502020204030204" pitchFamily="34" charset="0"/>
                <a:cs typeface="Simplified Arabic" panose="02020603050405020304" pitchFamily="18" charset="-78"/>
              </a:rPr>
              <a:t>	إذا كان الغرض من المحاكمة الجزائية هي أساس الدعوى العمومية فإن </a:t>
            </a:r>
            <a:r>
              <a:rPr lang="ar-DZ" dirty="0" smtClean="0">
                <a:ea typeface="Calibri" panose="020F0502020204030204" pitchFamily="34" charset="0"/>
                <a:cs typeface="Simplified Arabic" panose="02020603050405020304" pitchFamily="18" charset="-78"/>
              </a:rPr>
              <a:t>المادة </a:t>
            </a:r>
            <a:r>
              <a:rPr lang="ar-DZ" dirty="0">
                <a:ea typeface="Calibri" panose="020F0502020204030204" pitchFamily="34" charset="0"/>
                <a:cs typeface="Simplified Arabic" panose="02020603050405020304" pitchFamily="18" charset="-78"/>
              </a:rPr>
              <a:t>3 ق إ ج </a:t>
            </a:r>
            <a:r>
              <a:rPr lang="ar-DZ" dirty="0" err="1">
                <a:ea typeface="Calibri" panose="020F0502020204030204" pitchFamily="34" charset="0"/>
                <a:cs typeface="Simplified Arabic" panose="02020603050405020304" pitchFamily="18" charset="-78"/>
              </a:rPr>
              <a:t>ج</a:t>
            </a:r>
            <a:r>
              <a:rPr lang="ar-DZ" dirty="0">
                <a:ea typeface="Calibri" panose="020F0502020204030204" pitchFamily="34" charset="0"/>
                <a:cs typeface="Simplified Arabic" panose="02020603050405020304" pitchFamily="18" charset="-78"/>
              </a:rPr>
              <a:t> تنص على " جواز مباشرة دعوى مدنية تزامنا مع الدعوى العمومية و أمام نفس الجهة القضائية" وبهذا يمكن أن تشكل الدعوى المدنية الهدف الثاني للمحاكمة الجزائية</a:t>
            </a:r>
            <a:endParaRPr lang="fr-FR" dirty="0"/>
          </a:p>
        </p:txBody>
      </p:sp>
    </p:spTree>
    <p:extLst>
      <p:ext uri="{BB962C8B-B14F-4D97-AF65-F5344CB8AC3E}">
        <p14:creationId xmlns:p14="http://schemas.microsoft.com/office/powerpoint/2010/main" val="1177283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01710" y="1125613"/>
            <a:ext cx="10820400" cy="4024125"/>
          </a:xfrm>
        </p:spPr>
        <p:txBody>
          <a:bodyPr>
            <a:noAutofit/>
          </a:bodyPr>
          <a:lstStyle/>
          <a:p>
            <a:pPr marL="0" indent="0" algn="ctr">
              <a:buNone/>
            </a:pPr>
            <a:r>
              <a:rPr lang="ar-DZ" sz="3600" dirty="0">
                <a:ea typeface="Calibri" panose="020F0502020204030204" pitchFamily="34" charset="0"/>
                <a:cs typeface="Simplified Arabic" panose="02020603050405020304" pitchFamily="18" charset="-78"/>
              </a:rPr>
              <a:t>هذا بالإضافة إلى أن القاضي الجزائي أثناء نظره للدعوى الجزائية و الدعوى المدنية تكون له سلطات أوسع من سلطات القاضي المدني و خاصة فيما يعلق بطرق الإثبات، و بمبدأ حرية القاضي في تكوين قناعته الوجدانية، الأمر الذي يجعل القاضي الجزائي في مركز أفضل، و بوقت أسرع و يرجع ذلك إلى أن التحقيق الذي يجريه القاضي الجزائي بالنسبة للدعوى الجزائية من حيث ثبوت التهمة و بعد التحقق من وقوع الجريمة يجعله في وضع يكون فيه أقدر على تقرير المسؤولية المدنية و ثبوت أركانها من القاضي المدني</a:t>
            </a:r>
            <a:endParaRPr lang="fr-FR" sz="3200" dirty="0"/>
          </a:p>
        </p:txBody>
      </p:sp>
    </p:spTree>
    <p:extLst>
      <p:ext uri="{BB962C8B-B14F-4D97-AF65-F5344CB8AC3E}">
        <p14:creationId xmlns:p14="http://schemas.microsoft.com/office/powerpoint/2010/main" val="2720316898"/>
      </p:ext>
    </p:extLst>
  </p:cSld>
  <p:clrMapOvr>
    <a:masterClrMapping/>
  </p:clrMapOvr>
</p:sld>
</file>

<file path=ppt/theme/theme1.xml><?xml version="1.0" encoding="utf-8"?>
<a:theme xmlns:a="http://schemas.openxmlformats.org/drawingml/2006/main" name="Traînée de condensation">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1_Traînée de condensation">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Traînée de condensation</Template>
  <TotalTime>50</TotalTime>
  <Words>1554</Words>
  <Application>Microsoft Office PowerPoint</Application>
  <PresentationFormat>Grand écran</PresentationFormat>
  <Paragraphs>58</Paragraphs>
  <Slides>17</Slides>
  <Notes>0</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17</vt:i4>
      </vt:variant>
    </vt:vector>
  </HeadingPairs>
  <TitlesOfParts>
    <vt:vector size="26" baseType="lpstr">
      <vt:lpstr>Aldhabi</vt:lpstr>
      <vt:lpstr>Arial</vt:lpstr>
      <vt:lpstr>Calibri</vt:lpstr>
      <vt:lpstr>Century Gothic</vt:lpstr>
      <vt:lpstr>Sakkal Majalla</vt:lpstr>
      <vt:lpstr>Simplified Arabic</vt:lpstr>
      <vt:lpstr>Times New Roman</vt:lpstr>
      <vt:lpstr>Traînée de condensation</vt:lpstr>
      <vt:lpstr>1_Traînée de condensation</vt:lpstr>
      <vt:lpstr>الدعاوي الناشئة عن الجريمة</vt:lpstr>
      <vt:lpstr>أولا/ الدعوى العمومية</vt:lpstr>
      <vt:lpstr>مفهوم الدعوى العمومية:  </vt:lpstr>
      <vt:lpstr>مراحل الدعوى العمومية</vt:lpstr>
      <vt:lpstr>خصائص الدعوى العمومية</vt:lpstr>
      <vt:lpstr>Présentation PowerPoint</vt:lpstr>
      <vt:lpstr>ثانيا/ الدعوى المدنية التبعية </vt:lpstr>
      <vt:lpstr>الدعوى المدنية هي دعوى تعويض ترفع من « طرف كل شخص تضرر بصفة مباشرة من الفعل المجرم  ( الجريمة)» ، (المادة 2 إ ج ج)، بغرض تحميل الجاني أو من معه من شركاء أو أي شخص مسؤول مدنيا مسؤولية تصليح وجبر الضرر الناجم عن الجريمة.  إذا كان الغرض من المحاكمة الجزائية هي أساس الدعوى العمومية فإن المادة 3 ق إ ج ج تنص على " جواز مباشرة دعوى مدنية تزامنا مع الدعوى العمومية و أمام نفس الجهة القضائية" وبهذا يمكن أن تشكل الدعوى المدنية الهدف الثاني للمحاكمة الجزائية</vt:lpstr>
      <vt:lpstr>Présentation PowerPoint</vt:lpstr>
      <vt:lpstr>التمييز بين الدعوى المدنية بالتبعية و الدعوى العمومية</vt:lpstr>
      <vt:lpstr>التشابه</vt:lpstr>
      <vt:lpstr>عناصر الدعوى المدنية التبعية</vt:lpstr>
      <vt:lpstr>ثالثا: موضوع الدعوى المدنية</vt:lpstr>
      <vt:lpstr>صور التعويض</vt:lpstr>
      <vt:lpstr>الإختيار بين القضاء الجزائي والقضاء المدني</vt:lpstr>
      <vt:lpstr>اختيار القضاء الجزائي أولا</vt:lpstr>
      <vt:lpstr>اختيار القضاء المدني</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الدعاوي الناشئة عن الجريمة</dc:title>
  <dc:creator>Trust info</dc:creator>
  <cp:lastModifiedBy>Trust info</cp:lastModifiedBy>
  <cp:revision>6</cp:revision>
  <dcterms:created xsi:type="dcterms:W3CDTF">2023-05-06T21:11:22Z</dcterms:created>
  <dcterms:modified xsi:type="dcterms:W3CDTF">2023-05-06T22:41:40Z</dcterms:modified>
</cp:coreProperties>
</file>