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fr-FR" smtClean="0"/>
              <a:t>Modifiez le style du titre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509A250-FF31-4206-8172-F9D3106AACB1}" type="datetimeFigureOut">
              <a:rPr lang="en-US" dirty="0"/>
              <a:t>3/10/2023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fr-FR" smtClean="0"/>
              <a:t>Modifiez le style du titre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fr-FR" smtClean="0"/>
              <a:t>Modifiez le style du titre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fr-FR" smtClean="0"/>
              <a:t>Modifiez les styles du texte du masque</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fr-FR" smtClean="0"/>
              <a:t>Modifiez le style du titre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fr-FR" smtClean="0"/>
              <a:t>Modifiez le style du titre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nchorCtr="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fr-FR" smtClean="0"/>
              <a:t>Modifiez le style du titre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796027F-7875-4030-9381-8BD8C4F21935}" type="datetimeFigureOut">
              <a:rPr lang="en-US" dirty="0"/>
              <a:t>3/10/2023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3/10/2023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3/10/2023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fr-FR" smtClean="0"/>
              <a:t>Modifiez le style du titre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7" name="Date Placeholder 4"/>
          <p:cNvSpPr>
            <a:spLocks noGrp="1"/>
          </p:cNvSpPr>
          <p:nvPr>
            <p:ph type="dt" sz="half" idx="10"/>
          </p:nvPr>
        </p:nvSpPr>
        <p:spPr/>
        <p:txBody>
          <a:bodyPr/>
          <a:lstStyle/>
          <a:p>
            <a:fld id="{4509A250-FF31-4206-8172-F9D3106AACB1}" type="datetimeFigureOut">
              <a:rPr lang="en-US" dirty="0"/>
              <a:t>3/10/2023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509A250-FF31-4206-8172-F9D3106AACB1}" type="datetimeFigureOut">
              <a:rPr lang="en-US" dirty="0"/>
              <a:t>3/10/2023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fr-FR" smtClean="0"/>
              <a:t>Modifiez le style du titre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3/10/2023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146628" y="-548425"/>
            <a:ext cx="8825658" cy="3329581"/>
          </a:xfrm>
        </p:spPr>
        <p:txBody>
          <a:bodyPr/>
          <a:lstStyle/>
          <a:p>
            <a:pPr algn="ctr"/>
            <a:r>
              <a:rPr lang="ar-DZ" dirty="0" smtClean="0"/>
              <a:t>المحاضرة رقم 07</a:t>
            </a:r>
            <a:endParaRPr lang="fr-FR" dirty="0"/>
          </a:p>
        </p:txBody>
      </p:sp>
      <p:sp>
        <p:nvSpPr>
          <p:cNvPr id="3" name="Sous-titre 2"/>
          <p:cNvSpPr>
            <a:spLocks noGrp="1"/>
          </p:cNvSpPr>
          <p:nvPr>
            <p:ph type="subTitle" idx="1"/>
          </p:nvPr>
        </p:nvSpPr>
        <p:spPr>
          <a:xfrm>
            <a:off x="523890" y="4313741"/>
            <a:ext cx="8825658" cy="861420"/>
          </a:xfrm>
        </p:spPr>
        <p:txBody>
          <a:bodyPr>
            <a:noAutofit/>
          </a:bodyPr>
          <a:lstStyle/>
          <a:p>
            <a:pPr algn="ctr"/>
            <a:r>
              <a:rPr lang="ar-DZ" sz="6000" dirty="0" smtClean="0">
                <a:latin typeface="Aldhabi" panose="01000000000000000000" pitchFamily="2" charset="-78"/>
                <a:cs typeface="Aldhabi" panose="01000000000000000000" pitchFamily="2" charset="-78"/>
              </a:rPr>
              <a:t>تحريك الدعوى العمومية من غير النيابة</a:t>
            </a:r>
            <a:endParaRPr lang="fr-FR" sz="60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3169131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6620" y="636431"/>
            <a:ext cx="3401064" cy="1447800"/>
          </a:xfrm>
        </p:spPr>
        <p:txBody>
          <a:bodyPr/>
          <a:lstStyle/>
          <a:p>
            <a:pPr algn="ctr"/>
            <a:r>
              <a:rPr lang="ar-DZ" sz="2800" b="1" dirty="0">
                <a:effectLst>
                  <a:outerShdw blurRad="38100" dist="38100" dir="2700000" algn="tl">
                    <a:srgbClr val="000000">
                      <a:alpha val="43137"/>
                    </a:srgbClr>
                  </a:outerShdw>
                </a:effectLst>
              </a:rPr>
              <a:t>ب/ تحريك دعوى عمومية عن طريق التكليف المباشر بالحضور لجلسة المحكمة</a:t>
            </a:r>
            <a:r>
              <a:rPr lang="ar-DZ" sz="2800" dirty="0">
                <a:effectLst>
                  <a:outerShdw blurRad="38100" dist="38100" dir="2700000" algn="tl">
                    <a:srgbClr val="000000">
                      <a:alpha val="43137"/>
                    </a:srgbClr>
                  </a:outerShdw>
                </a:effectLst>
              </a:rPr>
              <a:t>:</a:t>
            </a:r>
            <a:r>
              <a:rPr lang="fr-FR" sz="2800" dirty="0">
                <a:effectLst>
                  <a:outerShdw blurRad="38100" dist="38100" dir="2700000" algn="tl">
                    <a:srgbClr val="000000">
                      <a:alpha val="43137"/>
                    </a:srgbClr>
                  </a:outerShdw>
                </a:effectLst>
              </a:rPr>
              <a:t/>
            </a:r>
            <a:br>
              <a:rPr lang="fr-FR" sz="2800" dirty="0">
                <a:effectLst>
                  <a:outerShdw blurRad="38100" dist="38100" dir="2700000" algn="tl">
                    <a:srgbClr val="000000">
                      <a:alpha val="43137"/>
                    </a:srgbClr>
                  </a:outerShdw>
                </a:effectLst>
              </a:rPr>
            </a:br>
            <a:endParaRPr lang="fr-FR" sz="2800" dirty="0">
              <a:effectLst>
                <a:outerShdw blurRad="38100" dist="38100" dir="2700000" algn="tl">
                  <a:srgbClr val="000000">
                    <a:alpha val="43137"/>
                  </a:srgbClr>
                </a:outerShdw>
              </a:effectLst>
            </a:endParaRPr>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79429" y="1596628"/>
            <a:ext cx="5195888" cy="2597944"/>
          </a:xfrm>
        </p:spPr>
      </p:pic>
      <p:sp>
        <p:nvSpPr>
          <p:cNvPr id="4" name="Espace réservé du texte 3"/>
          <p:cNvSpPr>
            <a:spLocks noGrp="1"/>
          </p:cNvSpPr>
          <p:nvPr>
            <p:ph type="body" sz="half" idx="2"/>
          </p:nvPr>
        </p:nvSpPr>
        <p:spPr>
          <a:xfrm>
            <a:off x="1296621" y="2433821"/>
            <a:ext cx="3401063" cy="2895599"/>
          </a:xfrm>
        </p:spPr>
        <p:txBody>
          <a:bodyPr>
            <a:noAutofit/>
          </a:bodyPr>
          <a:lstStyle/>
          <a:p>
            <a:pPr algn="ctr"/>
            <a:r>
              <a:rPr lang="ar-DZ" sz="2000" dirty="0"/>
              <a:t>يسميه المشرع المصري بالإدعاء المباشر، أو التكليف المباشر كما يسميه المشرع الجزائري، هو تحريك الدعوى العمومية من خلال رفع المضرور من الجريمة دعواه المدنية أمام المحكمة الجزائية مباشرة على من يتهمه بإرتكاب الجريمة ضده، وسمى بالمباشر لأنه لم يمر عبر الطريق الطبيعي، وهو طريق النيابة العامة، وقد عرف بعض الفقهاء التكليف المباشر بأنه:" منح المضرور من الجريمة حق تحريك الدعوى العمومية مباشرة أمام المحكمة بطلب التعويض عما أصابه من ضرر"</a:t>
            </a:r>
            <a:endParaRPr lang="fr-FR" sz="2000" dirty="0"/>
          </a:p>
          <a:p>
            <a:pPr algn="ctr"/>
            <a:endParaRPr lang="fr-FR" sz="2000" dirty="0"/>
          </a:p>
        </p:txBody>
      </p:sp>
    </p:spTree>
    <p:extLst>
      <p:ext uri="{BB962C8B-B14F-4D97-AF65-F5344CB8AC3E}">
        <p14:creationId xmlns:p14="http://schemas.microsoft.com/office/powerpoint/2010/main" val="386580506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6621" y="507642"/>
            <a:ext cx="8825659" cy="1981200"/>
          </a:xfrm>
        </p:spPr>
        <p:txBody>
          <a:bodyPr/>
          <a:lstStyle/>
          <a:p>
            <a:pPr algn="ctr"/>
            <a:r>
              <a:rPr lang="ar-DZ" dirty="0" smtClean="0"/>
              <a:t>الشروط الموضوعية:</a:t>
            </a:r>
            <a:br>
              <a:rPr lang="ar-DZ" dirty="0" smtClean="0"/>
            </a:br>
            <a:r>
              <a:rPr lang="ar-DZ" sz="2400" dirty="0"/>
              <a:t>يشترط  في التكليف المباشر بالحضور أمام المحكمة 4 شروط: شرط وقوع جريمة- حصول ضرر- أن تتوافر في المدعي صفة </a:t>
            </a:r>
            <a:r>
              <a:rPr lang="ar-DZ" sz="2400" dirty="0" err="1"/>
              <a:t>المضرر</a:t>
            </a:r>
            <a:r>
              <a:rPr lang="ar-DZ" sz="2400" dirty="0"/>
              <a:t>- أن تكون الجريمة مما يجوز فيها التكليف المباشر بالحضور، الشروط الثلاث الأولى سبق شرحها، سوف نشرح الشرط الرابع فقط</a:t>
            </a:r>
            <a:endParaRPr lang="fr-FR" sz="2400" dirty="0"/>
          </a:p>
        </p:txBody>
      </p:sp>
      <p:sp>
        <p:nvSpPr>
          <p:cNvPr id="3" name="Espace réservé du texte 2"/>
          <p:cNvSpPr>
            <a:spLocks noGrp="1"/>
          </p:cNvSpPr>
          <p:nvPr>
            <p:ph type="body" sz="half" idx="2"/>
          </p:nvPr>
        </p:nvSpPr>
        <p:spPr>
          <a:xfrm>
            <a:off x="2301173" y="3245476"/>
            <a:ext cx="8825659" cy="2362200"/>
          </a:xfrm>
        </p:spPr>
        <p:txBody>
          <a:bodyPr>
            <a:normAutofit fontScale="62500" lnSpcReduction="20000"/>
          </a:bodyPr>
          <a:lstStyle/>
          <a:p>
            <a:pPr algn="r" rtl="1"/>
            <a:r>
              <a:rPr lang="ar-DZ" b="1" dirty="0"/>
              <a:t>-</a:t>
            </a:r>
            <a:r>
              <a:rPr lang="ar-DZ" sz="3400" b="1" dirty="0"/>
              <a:t>أن تكون الجريمة مما يجوز فيها التكليف المباشر بالحضور: </a:t>
            </a:r>
            <a:r>
              <a:rPr lang="ar-DZ" sz="3400" dirty="0"/>
              <a:t>يشترط في التكليف المباشر بالحضور أن يقتصر على الجرائم الخمسة الواردة على سبيل الحصر طبقا لنص المادة 337مكرر من ق إ ج، وهي: جنحة ترك الأسرة( المادة 330 ق ع)، جنحة عدم تسليم طفل (المادة 327 ق ع)، جنحة انتهاك حرمة منزل (المادة 295 ق ع)، جنحة القذف (المادة 296 ق ع) وجنحة اصدار شيك دون رصيد (المادة 374).</a:t>
            </a:r>
            <a:endParaRPr lang="fr-FR" sz="3400" dirty="0"/>
          </a:p>
          <a:p>
            <a:pPr algn="r" rtl="1"/>
            <a:r>
              <a:rPr lang="ar-DZ" sz="3400" dirty="0"/>
              <a:t>ففي هذه الجرائم الخمسة لا يحتاج الطرف المضرور إلى ترخيص بل يكلف خصمه مباشرة للحضور لجلسة المحاكمة، أما خارج هذه الحالات فينبغي الحصول على ترخيص من النيابة العامة للقيام بالتكليف المباشر بالحضور، وأكيد أن المشرع باقي الجنح أو المخالفات دون الجنايات التي يشترط فيها التحقيق.</a:t>
            </a:r>
            <a:endParaRPr lang="fr-FR" sz="3400" dirty="0"/>
          </a:p>
          <a:p>
            <a:pPr algn="r"/>
            <a:endParaRPr lang="fr-FR" sz="3400" dirty="0"/>
          </a:p>
        </p:txBody>
      </p:sp>
    </p:spTree>
    <p:extLst>
      <p:ext uri="{BB962C8B-B14F-4D97-AF65-F5344CB8AC3E}">
        <p14:creationId xmlns:p14="http://schemas.microsoft.com/office/powerpoint/2010/main" val="1259925387"/>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8800" dirty="0" smtClean="0">
                <a:latin typeface="Aldhabi" panose="01000000000000000000" pitchFamily="2" charset="-78"/>
                <a:cs typeface="Aldhabi" panose="01000000000000000000" pitchFamily="2" charset="-78"/>
              </a:rPr>
              <a:t>الشروط الشكلية </a:t>
            </a:r>
            <a:endParaRPr lang="fr-FR" sz="8800" dirty="0">
              <a:latin typeface="Aldhabi" panose="01000000000000000000" pitchFamily="2" charset="-78"/>
              <a:cs typeface="Aldhabi" panose="01000000000000000000" pitchFamily="2" charset="-78"/>
            </a:endParaRPr>
          </a:p>
        </p:txBody>
      </p:sp>
      <p:sp>
        <p:nvSpPr>
          <p:cNvPr id="3" name="Espace réservé du contenu 2"/>
          <p:cNvSpPr>
            <a:spLocks noGrp="1"/>
          </p:cNvSpPr>
          <p:nvPr>
            <p:ph idx="1"/>
          </p:nvPr>
        </p:nvSpPr>
        <p:spPr>
          <a:xfrm>
            <a:off x="1605588" y="2799893"/>
            <a:ext cx="8946541" cy="4195481"/>
          </a:xfrm>
        </p:spPr>
        <p:txBody>
          <a:bodyPr/>
          <a:lstStyle/>
          <a:p>
            <a:pPr marL="0" indent="0" algn="ctr">
              <a:buNone/>
            </a:pPr>
            <a:r>
              <a:rPr lang="ar-DZ" sz="4400" dirty="0"/>
              <a:t>تتلخص الشروط الشكلية للتكليف المباشر بالحضور أمام المحكمة في: تقديم شكوى أمام وكيل الجمهورية- دفع مبلغ الكفالة لدى قلم كتاب المحكمة- تبليغ المتهم ورقة التكليف بالحضور.</a:t>
            </a:r>
            <a:endParaRPr lang="fr-FR" sz="4400" dirty="0"/>
          </a:p>
          <a:p>
            <a:endParaRPr lang="fr-FR" dirty="0"/>
          </a:p>
        </p:txBody>
      </p:sp>
    </p:spTree>
    <p:extLst>
      <p:ext uri="{BB962C8B-B14F-4D97-AF65-F5344CB8AC3E}">
        <p14:creationId xmlns:p14="http://schemas.microsoft.com/office/powerpoint/2010/main" val="3948675684"/>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63542" y="-105130"/>
            <a:ext cx="9404723" cy="1400530"/>
          </a:xfrm>
        </p:spPr>
        <p:txBody>
          <a:bodyPr/>
          <a:lstStyle/>
          <a:p>
            <a:pPr algn="ctr"/>
            <a:r>
              <a:rPr lang="ar-DZ" sz="6600" dirty="0" smtClean="0"/>
              <a:t>الشروط الشكلية</a:t>
            </a:r>
            <a:endParaRPr lang="fr-FR" sz="6600" dirty="0"/>
          </a:p>
        </p:txBody>
      </p:sp>
      <p:sp>
        <p:nvSpPr>
          <p:cNvPr id="3" name="Espace réservé du texte 2"/>
          <p:cNvSpPr>
            <a:spLocks noGrp="1"/>
          </p:cNvSpPr>
          <p:nvPr>
            <p:ph type="body" idx="1"/>
          </p:nvPr>
        </p:nvSpPr>
        <p:spPr/>
        <p:txBody>
          <a:bodyPr/>
          <a:lstStyle/>
          <a:p>
            <a:pPr algn="r"/>
            <a:r>
              <a:rPr lang="ar-DZ" b="1" dirty="0"/>
              <a:t>3/ تبليغ المتهم ورقة التكليف بالحضور</a:t>
            </a:r>
            <a:endParaRPr lang="fr-FR" dirty="0"/>
          </a:p>
        </p:txBody>
      </p:sp>
      <p:sp>
        <p:nvSpPr>
          <p:cNvPr id="4" name="Espace réservé du texte 3"/>
          <p:cNvSpPr>
            <a:spLocks noGrp="1"/>
          </p:cNvSpPr>
          <p:nvPr>
            <p:ph type="body" sz="half" idx="15"/>
          </p:nvPr>
        </p:nvSpPr>
        <p:spPr/>
        <p:txBody>
          <a:bodyPr>
            <a:normAutofit fontScale="92500"/>
          </a:bodyPr>
          <a:lstStyle/>
          <a:p>
            <a:pPr algn="r"/>
            <a:r>
              <a:rPr lang="ar-DZ" sz="2000" dirty="0"/>
              <a:t>بمجرد قبول التكليف المباشر بالحضور، تقوم مصالح النيابة العامة بجدولة القضية وتحديد تاريخ الجلسة، وتسليم المدعى المدني نسخة من شكواه مشفوعة بختم وتوقيع وكيل الجمهورية، ليقوم المدعى المدني بتبليغ المتهم ورقة التكليف بالحضور مرفقة بنسخة من شكواه، وذلك عن طريق المحضر القضائي الكائن مقره بدائرة اختصاص المجلس القضائي الذي يوجد بدائرته موطن المشتكي منه.</a:t>
            </a:r>
            <a:endParaRPr lang="fr-FR" sz="2000" dirty="0"/>
          </a:p>
          <a:p>
            <a:endParaRPr lang="fr-FR" dirty="0"/>
          </a:p>
        </p:txBody>
      </p:sp>
      <p:sp>
        <p:nvSpPr>
          <p:cNvPr id="5" name="Espace réservé du texte 4"/>
          <p:cNvSpPr>
            <a:spLocks noGrp="1"/>
          </p:cNvSpPr>
          <p:nvPr>
            <p:ph type="body" sz="quarter" idx="3"/>
          </p:nvPr>
        </p:nvSpPr>
        <p:spPr/>
        <p:txBody>
          <a:bodyPr/>
          <a:lstStyle/>
          <a:p>
            <a:pPr algn="r"/>
            <a:r>
              <a:rPr lang="ar-DZ" b="1" dirty="0"/>
              <a:t>2/ دفع مبلغ الكفالة لدى قلم كتاب المحكمة</a:t>
            </a:r>
            <a:endParaRPr lang="fr-FR" dirty="0"/>
          </a:p>
        </p:txBody>
      </p:sp>
      <p:sp>
        <p:nvSpPr>
          <p:cNvPr id="6" name="Espace réservé du texte 5"/>
          <p:cNvSpPr>
            <a:spLocks noGrp="1"/>
          </p:cNvSpPr>
          <p:nvPr>
            <p:ph type="body" sz="half" idx="16"/>
          </p:nvPr>
        </p:nvSpPr>
        <p:spPr/>
        <p:txBody>
          <a:bodyPr>
            <a:normAutofit/>
          </a:bodyPr>
          <a:lstStyle/>
          <a:p>
            <a:pPr algn="r"/>
            <a:r>
              <a:rPr lang="ar-DZ" sz="2400" dirty="0"/>
              <a:t>أوجبت المادة 337 مكرر من قانون الإجراءات الجزائية على المدعى المدني الذي يكلف متهما تكليفا مباشرا بالحضور أمام المحكمة، أن يودع مقدما لدى قلم كتاب المحكمة، المبلغ الذي يقدره وكيل الجمهورية كمصاريف مسبقة للدعوى.</a:t>
            </a:r>
            <a:endParaRPr lang="fr-FR" sz="2400" dirty="0"/>
          </a:p>
          <a:p>
            <a:pPr algn="r"/>
            <a:endParaRPr lang="fr-FR" sz="2400" dirty="0"/>
          </a:p>
        </p:txBody>
      </p:sp>
      <p:sp>
        <p:nvSpPr>
          <p:cNvPr id="7" name="Espace réservé du texte 6"/>
          <p:cNvSpPr>
            <a:spLocks noGrp="1"/>
          </p:cNvSpPr>
          <p:nvPr>
            <p:ph type="body" sz="quarter" idx="13"/>
          </p:nvPr>
        </p:nvSpPr>
        <p:spPr>
          <a:xfrm>
            <a:off x="7704250" y="1007269"/>
            <a:ext cx="2932113" cy="576262"/>
          </a:xfrm>
        </p:spPr>
        <p:txBody>
          <a:bodyPr/>
          <a:lstStyle/>
          <a:p>
            <a:pPr algn="r"/>
            <a:r>
              <a:rPr lang="ar-DZ" b="1" dirty="0"/>
              <a:t>1/ تقديم شكوى أمام وكيل الجمهورية</a:t>
            </a:r>
            <a:endParaRPr lang="fr-FR" dirty="0"/>
          </a:p>
        </p:txBody>
      </p:sp>
      <p:sp>
        <p:nvSpPr>
          <p:cNvPr id="8" name="Espace réservé du texte 7"/>
          <p:cNvSpPr>
            <a:spLocks noGrp="1"/>
          </p:cNvSpPr>
          <p:nvPr>
            <p:ph type="body" sz="half" idx="17"/>
          </p:nvPr>
        </p:nvSpPr>
        <p:spPr>
          <a:xfrm>
            <a:off x="7895180" y="1443508"/>
            <a:ext cx="3114004" cy="3589338"/>
          </a:xfrm>
        </p:spPr>
        <p:txBody>
          <a:bodyPr>
            <a:noAutofit/>
          </a:bodyPr>
          <a:lstStyle/>
          <a:p>
            <a:pPr algn="r" rtl="1"/>
            <a:r>
              <a:rPr lang="ar-DZ" sz="1600" dirty="0"/>
              <a:t>إذا كان المشرع الجزائري في نص المادة 337 مكرر المذكورة لم يتطرق لمصطلح الشكوى خلافا لنص المادة 72 من ق إ ج، فإنه من البديهي أن لا نجد ما يفيد وجود البيانات التي يجب أن تتضمنها شكوى المدعى المدني في التكليف المباشر بالحضور أمام المحكمة، لكن على الرغم من ذلك فإن الواقع العملي وما يقتضيه المنطق القانوني، أنه لا يمكن للمدعي المدني أن يكلف المتهم بالحضور أمام المحكمة، ما لم يتقدم بشكوى مكتوبة أمام وكيل الجمهورية.</a:t>
            </a:r>
            <a:endParaRPr lang="fr-FR" sz="1600" dirty="0"/>
          </a:p>
          <a:p>
            <a:pPr algn="r" rtl="1"/>
            <a:r>
              <a:rPr lang="ar-DZ" sz="1600" dirty="0"/>
              <a:t>كما ينبغي على المدعي المدني من الناحية الإجرائية أن يُحدد الكاملة للمشتكي، إلى جانب ذكر الواقعة التي كانت سببا في إصابة المدعي المدني بالضرر، فالحكمة من تحديد الهوية الكاملة للمشتكي منه في التكليف المباشر بالحضور أمام المحكمة، تمكن المحكمة من الحكم على المتهم ولو غيابيا وربما الأمر بالقبض ضد المتهم من جهة، ومن جهة أخرى تمكن النيابة العامة من تنفيذ الحكم الذي تصدره المحكمة في الدعوى العمومية</a:t>
            </a:r>
            <a:r>
              <a:rPr lang="ar-DZ" dirty="0"/>
              <a:t>. </a:t>
            </a:r>
            <a:endParaRPr lang="fr-FR" dirty="0"/>
          </a:p>
          <a:p>
            <a:endParaRPr lang="fr-FR" dirty="0"/>
          </a:p>
        </p:txBody>
      </p:sp>
    </p:spTree>
    <p:extLst>
      <p:ext uri="{BB962C8B-B14F-4D97-AF65-F5344CB8AC3E}">
        <p14:creationId xmlns:p14="http://schemas.microsoft.com/office/powerpoint/2010/main" val="23424480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6000" b="1" dirty="0"/>
              <a:t>ثانيا/ تحريك الدعوى العمومية في جرائم </a:t>
            </a:r>
            <a:r>
              <a:rPr lang="ar-DZ" sz="6000" b="1" dirty="0" smtClean="0"/>
              <a:t>الجلسات</a:t>
            </a:r>
            <a:br>
              <a:rPr lang="ar-DZ" sz="6000" b="1" dirty="0" smtClean="0"/>
            </a:br>
            <a:r>
              <a:rPr lang="ar-DZ" sz="6000" dirty="0"/>
              <a:t>خول المشرع للقضاة توجيه الإتهام بتحريك الدعوى العمومية في جرائم التي تقع بالجلسة،</a:t>
            </a:r>
            <a:r>
              <a:rPr lang="fr-FR" sz="6000" dirty="0"/>
              <a:t/>
            </a:r>
            <a:br>
              <a:rPr lang="fr-FR" sz="6000" dirty="0"/>
            </a:br>
            <a:endParaRPr lang="fr-FR" sz="6000" dirty="0"/>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16653" y="5362851"/>
            <a:ext cx="1828800" cy="975360"/>
          </a:xfrm>
        </p:spPr>
      </p:pic>
    </p:spTree>
    <p:extLst>
      <p:ext uri="{BB962C8B-B14F-4D97-AF65-F5344CB8AC3E}">
        <p14:creationId xmlns:p14="http://schemas.microsoft.com/office/powerpoint/2010/main" val="130723908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a:t> </a:t>
            </a:r>
            <a:r>
              <a:rPr lang="ar-DZ" sz="8000" b="1" dirty="0"/>
              <a:t>1/ مفهوم جرائم الجلسات</a:t>
            </a:r>
            <a:endParaRPr lang="fr-FR" dirty="0"/>
          </a:p>
        </p:txBody>
      </p:sp>
      <p:sp>
        <p:nvSpPr>
          <p:cNvPr id="3" name="Espace réservé du texte 2"/>
          <p:cNvSpPr>
            <a:spLocks noGrp="1"/>
          </p:cNvSpPr>
          <p:nvPr>
            <p:ph type="body" sz="half" idx="2"/>
          </p:nvPr>
        </p:nvSpPr>
        <p:spPr/>
        <p:txBody>
          <a:bodyPr>
            <a:normAutofit lnSpcReduction="10000"/>
          </a:bodyPr>
          <a:lstStyle/>
          <a:p>
            <a:pPr algn="ctr"/>
            <a:r>
              <a:rPr lang="ar-DZ" sz="3200" dirty="0"/>
              <a:t>: تعتبر من جرائم الجلسات كل الأفعال المجرمة قانونا يتم ارتكابها أثناء جلسة المحاكمة، وفكرة المحاكمة هي فكرة زمنية ومكانية، ويعنى ذلك أن الجريمة يجب أن ترتكب في المكان الذي يقرر القانون جلوس المحكمة ، وخلال الوقت الذي تمت فيه الجلسة للنظر في الدعوى.</a:t>
            </a:r>
            <a:endParaRPr lang="fr-FR" sz="3200" dirty="0"/>
          </a:p>
          <a:p>
            <a:endParaRPr lang="fr-FR" dirty="0"/>
          </a:p>
        </p:txBody>
      </p:sp>
    </p:spTree>
    <p:extLst>
      <p:ext uri="{BB962C8B-B14F-4D97-AF65-F5344CB8AC3E}">
        <p14:creationId xmlns:p14="http://schemas.microsoft.com/office/powerpoint/2010/main" val="360793531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0810" y="92110"/>
            <a:ext cx="9811534" cy="1400530"/>
          </a:xfrm>
        </p:spPr>
        <p:txBody>
          <a:bodyPr/>
          <a:lstStyle/>
          <a:p>
            <a:pPr algn="ctr"/>
            <a:r>
              <a:rPr lang="ar-DZ" b="1" dirty="0"/>
              <a:t>2/ جرائم جلسات المحاكم </a:t>
            </a:r>
            <a:r>
              <a:rPr lang="ar-DZ" b="1" dirty="0" smtClean="0"/>
              <a:t>الجزائية</a:t>
            </a:r>
            <a:br>
              <a:rPr lang="ar-DZ" b="1" dirty="0" smtClean="0"/>
            </a:br>
            <a:r>
              <a:rPr lang="ar-DZ" sz="2400" dirty="0"/>
              <a:t>تختلف الجرائم التي ترتكب داخل جلسات المحاكم الجزائية حسب الحالات التالية: الإخلال بنظام الجلسة- ارتكاب جنحة أو مخالفة- ارتكاب جناية</a:t>
            </a:r>
            <a:r>
              <a:rPr lang="ar-DZ" dirty="0"/>
              <a:t>.</a:t>
            </a:r>
            <a:r>
              <a:rPr lang="fr-FR" dirty="0"/>
              <a:t/>
            </a:r>
            <a:br>
              <a:rPr lang="fr-FR" dirty="0"/>
            </a:br>
            <a:endParaRPr lang="fr-FR" dirty="0"/>
          </a:p>
        </p:txBody>
      </p:sp>
      <p:sp>
        <p:nvSpPr>
          <p:cNvPr id="3" name="Espace réservé du texte 2"/>
          <p:cNvSpPr>
            <a:spLocks noGrp="1"/>
          </p:cNvSpPr>
          <p:nvPr>
            <p:ph type="body" idx="1"/>
          </p:nvPr>
        </p:nvSpPr>
        <p:spPr>
          <a:xfrm>
            <a:off x="-582623" y="1103457"/>
            <a:ext cx="2946866" cy="576262"/>
          </a:xfrm>
        </p:spPr>
        <p:txBody>
          <a:bodyPr/>
          <a:lstStyle/>
          <a:p>
            <a:pPr algn="r"/>
            <a:r>
              <a:rPr lang="ar-DZ" b="1" dirty="0"/>
              <a:t>جـ/ ارتكاب جناية</a:t>
            </a:r>
            <a:endParaRPr lang="fr-FR" dirty="0"/>
          </a:p>
        </p:txBody>
      </p:sp>
      <p:sp>
        <p:nvSpPr>
          <p:cNvPr id="4" name="Espace réservé du texte 3"/>
          <p:cNvSpPr>
            <a:spLocks noGrp="1"/>
          </p:cNvSpPr>
          <p:nvPr>
            <p:ph type="body" sz="half" idx="15"/>
          </p:nvPr>
        </p:nvSpPr>
        <p:spPr>
          <a:xfrm>
            <a:off x="511486" y="1590876"/>
            <a:ext cx="2927350" cy="3589338"/>
          </a:xfrm>
        </p:spPr>
        <p:txBody>
          <a:bodyPr>
            <a:noAutofit/>
          </a:bodyPr>
          <a:lstStyle/>
          <a:p>
            <a:pPr algn="r" rtl="1"/>
            <a:r>
              <a:rPr lang="ar-DZ" sz="1600" dirty="0"/>
              <a:t>نصت المادة 571 من قانون الإجراءات الجزائية على أنه :" إذا ارتكبت جناية في جلسة محكمة أو جلسة مجلس قضائي، فإن تلك الجهة القضائية تحرر محضرا وتستجوب الجاني وتسوقه ومعه أوراق الدعوى إلى وكيل الجمهورية الذي يطلب افتتاح تحقيق قضائي</a:t>
            </a:r>
            <a:r>
              <a:rPr lang="ar-DZ" sz="1600" dirty="0" smtClean="0"/>
              <a:t>".</a:t>
            </a:r>
            <a:r>
              <a:rPr lang="ar-DZ" sz="1600" dirty="0"/>
              <a:t> ويتضح من نص المادة المذكورة أن الجريمة التي تقع بجلسة محكمة أو مجلس وكانت من نوع الجناية فليس للمحكمة</a:t>
            </a:r>
            <a:r>
              <a:rPr lang="fr-FR" sz="1600" dirty="0"/>
              <a:t>  </a:t>
            </a:r>
            <a:r>
              <a:rPr lang="ar-DZ" sz="1600" dirty="0"/>
              <a:t> أو المجلس إلا سلطة تحريك دعوى بشأنها، حيث يقوم رئيس تلك الجلسة التي وقعت بها الجناية بإصدار أمر بإحالة المتهم على وكيل الجمهورية بعد استجوابه، ليقوم هذا الأخير بتحرير طلب افتتاحي يوجهه لقاضي التحقيق ضد مرتكب الجناية</a:t>
            </a:r>
            <a:r>
              <a:rPr lang="ar-DZ" sz="1600" dirty="0" smtClean="0"/>
              <a:t>.</a:t>
            </a:r>
            <a:endParaRPr lang="fr-FR" sz="1600" dirty="0"/>
          </a:p>
          <a:p>
            <a:pPr algn="r" rtl="1"/>
            <a:r>
              <a:rPr lang="ar-DZ" sz="1600" dirty="0" smtClean="0"/>
              <a:t>هذه </a:t>
            </a:r>
            <a:r>
              <a:rPr lang="ar-DZ" sz="1600" dirty="0"/>
              <a:t>الفقرة تجسد مبدأ التقاضي على درجتين والتحقيق على درجتين في الجنايات، ونفس الأمر ينطبق لو أن الجناية وقعت في جلسة محكمة الجنايات الابتدائية أو الاستئنافية أو حتى جلسة غير جزائية.</a:t>
            </a:r>
            <a:endParaRPr lang="fr-FR" sz="1600" dirty="0"/>
          </a:p>
          <a:p>
            <a:pPr algn="r"/>
            <a:endParaRPr lang="fr-FR" sz="1600" dirty="0"/>
          </a:p>
        </p:txBody>
      </p:sp>
      <p:sp>
        <p:nvSpPr>
          <p:cNvPr id="5" name="Espace réservé du texte 4"/>
          <p:cNvSpPr>
            <a:spLocks noGrp="1"/>
          </p:cNvSpPr>
          <p:nvPr>
            <p:ph type="body" sz="quarter" idx="3"/>
          </p:nvPr>
        </p:nvSpPr>
        <p:spPr>
          <a:xfrm>
            <a:off x="4282904" y="1590876"/>
            <a:ext cx="4835338" cy="576262"/>
          </a:xfrm>
        </p:spPr>
        <p:txBody>
          <a:bodyPr/>
          <a:lstStyle/>
          <a:p>
            <a:r>
              <a:rPr lang="ar-DZ" b="1" dirty="0"/>
              <a:t>ب/ ارتكاب جنحة أو مخالفة</a:t>
            </a:r>
            <a:endParaRPr lang="fr-FR" dirty="0"/>
          </a:p>
        </p:txBody>
      </p:sp>
      <p:sp>
        <p:nvSpPr>
          <p:cNvPr id="6" name="Espace réservé du texte 5"/>
          <p:cNvSpPr>
            <a:spLocks noGrp="1"/>
          </p:cNvSpPr>
          <p:nvPr>
            <p:ph type="body" sz="half" idx="16"/>
          </p:nvPr>
        </p:nvSpPr>
        <p:spPr>
          <a:xfrm>
            <a:off x="4339712" y="2079820"/>
            <a:ext cx="3692833" cy="4599904"/>
          </a:xfrm>
        </p:spPr>
        <p:txBody>
          <a:bodyPr>
            <a:noAutofit/>
          </a:bodyPr>
          <a:lstStyle/>
          <a:p>
            <a:pPr algn="r" rtl="1"/>
            <a:r>
              <a:rPr lang="ar-DZ" sz="1600" dirty="0"/>
              <a:t>إذا وقعت جناية أو جنحة أثناء الجلسة يجب التمييز بين حالة وقوع الجنحة أو </a:t>
            </a:r>
            <a:r>
              <a:rPr lang="ar-DZ" sz="1600" dirty="0" smtClean="0"/>
              <a:t>المخالفة في:</a:t>
            </a:r>
          </a:p>
          <a:p>
            <a:pPr algn="r" rtl="1"/>
            <a:r>
              <a:rPr lang="ar-DZ" sz="1600" dirty="0" smtClean="0"/>
              <a:t> -جلسة </a:t>
            </a:r>
            <a:r>
              <a:rPr lang="ar-DZ" sz="1600" dirty="0"/>
              <a:t>مجلس: يأمر رئيس الجلسة بتحرير محضر عن تلك الجنحة أو المخالفة ويقوم بإرساله إلى وكيل الجمهورية، وإذا كانت الجنحة معاقبا عليها بعقوبة الحبس الذي تزيد مدته على ستة أشهر جاز للرئيس أن يأمر بالقبض على المتهم مرتكب الجنحة، وإرساله فورا لمثوله أمام وكيل الجمهورية لإحالته على محكمة الجنح ( المادة 568 ق إ ج).</a:t>
            </a:r>
            <a:endParaRPr lang="fr-FR" sz="1600" dirty="0"/>
          </a:p>
          <a:p>
            <a:pPr algn="r" rtl="1"/>
            <a:r>
              <a:rPr lang="ar-DZ" sz="1600" dirty="0"/>
              <a:t>-جلسة محكمة: إن الرئيس يأمر بتحرير محضر عن تلك الجنحة أو المخالفة، ويقضي فيها في الحال بعد سماع أقوال المتهم والشهود والنيابة العامة والدفاع عند </a:t>
            </a:r>
            <a:r>
              <a:rPr lang="ar-DZ" sz="1600" dirty="0" err="1"/>
              <a:t>الإقتضاء</a:t>
            </a:r>
            <a:r>
              <a:rPr lang="ar-DZ" sz="1600" dirty="0"/>
              <a:t> (المادة 596 ق إ ج)، كما قضت المادة 570 من ق إ ج بأنه إذا ارتكبت الجنحة أو المخالفة في جلسة محكمة الجنايات طبقت بشأنها أحكام المادة 569 من نفس القانون.</a:t>
            </a:r>
            <a:endParaRPr lang="fr-FR" sz="1600" dirty="0"/>
          </a:p>
          <a:p>
            <a:pPr algn="r"/>
            <a:endParaRPr lang="fr-FR" sz="1600" dirty="0"/>
          </a:p>
        </p:txBody>
      </p:sp>
      <p:sp>
        <p:nvSpPr>
          <p:cNvPr id="7" name="Espace réservé du texte 6"/>
          <p:cNvSpPr>
            <a:spLocks noGrp="1"/>
          </p:cNvSpPr>
          <p:nvPr>
            <p:ph type="body" sz="quarter" idx="13"/>
          </p:nvPr>
        </p:nvSpPr>
        <p:spPr>
          <a:xfrm>
            <a:off x="8335314" y="1594833"/>
            <a:ext cx="2932113" cy="576262"/>
          </a:xfrm>
        </p:spPr>
        <p:txBody>
          <a:bodyPr/>
          <a:lstStyle/>
          <a:p>
            <a:r>
              <a:rPr lang="ar-DZ" b="1" dirty="0"/>
              <a:t>أ/ الإخلال بنظام الجلسة</a:t>
            </a:r>
            <a:r>
              <a:rPr lang="ar-DZ" dirty="0"/>
              <a:t>: </a:t>
            </a:r>
            <a:endParaRPr lang="fr-FR" dirty="0"/>
          </a:p>
        </p:txBody>
      </p:sp>
      <p:sp>
        <p:nvSpPr>
          <p:cNvPr id="8" name="Espace réservé du texte 7"/>
          <p:cNvSpPr>
            <a:spLocks noGrp="1"/>
          </p:cNvSpPr>
          <p:nvPr>
            <p:ph type="body" sz="half" idx="17"/>
          </p:nvPr>
        </p:nvSpPr>
        <p:spPr>
          <a:xfrm>
            <a:off x="8335314" y="2269331"/>
            <a:ext cx="2932113" cy="3589338"/>
          </a:xfrm>
        </p:spPr>
        <p:txBody>
          <a:bodyPr>
            <a:noAutofit/>
          </a:bodyPr>
          <a:lstStyle/>
          <a:p>
            <a:pPr algn="r"/>
            <a:r>
              <a:rPr lang="ar-DZ" sz="1600" dirty="0"/>
              <a:t>تحكمه المادة 295 من ق إ ج، وهو كل فعل من شأنه أن يؤثر في الهدوء الذي يجب أن يسود جو الجلسة لتتمكن المحكمة من مباشرة عملها والفصل في الدعاوى المطروحة عليها، ويعتبر إخلالا كل الأوضاع والحركات التي لا تتفق مع الاحترام الواجب للمحكمة، بحيث إذا أخل أحد الحاضرين بالنظام فيجوز للرئيس أن يأمر بإبعاده من قاعة الجلسة، وإذا حدث خلال تنفيذ هذا الأمر أن لم يمتثل هذا الأخير أو أحدث شغبا يمكن أن يصدر في الحال أمر بإيداعه الحبس في الجلسة، ويحاكم بالحبس من شهرين إلى سنتين دون الإخلال بالعقوبات التي تطاله بناء على جريمة الإهانة والتعدي على رجال القضاء وبالتالي نجد أن الاخلال بنظام الجلسة هو جريمة خاصة جعل لها المشرع عقوبة من نوع خاص.</a:t>
            </a:r>
            <a:endParaRPr lang="fr-FR" sz="1600" dirty="0"/>
          </a:p>
          <a:p>
            <a:pPr algn="r"/>
            <a:endParaRPr lang="fr-FR" sz="1600" dirty="0"/>
          </a:p>
        </p:txBody>
      </p:sp>
    </p:spTree>
    <p:extLst>
      <p:ext uri="{BB962C8B-B14F-4D97-AF65-F5344CB8AC3E}">
        <p14:creationId xmlns:p14="http://schemas.microsoft.com/office/powerpoint/2010/main" val="308889342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t>نهاية محاضرة الإتهام على أن نلتقي في محاضرة الوساطة الجزائية</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05325" y="3078956"/>
            <a:ext cx="2143125" cy="2143125"/>
          </a:xfrm>
        </p:spPr>
      </p:pic>
    </p:spTree>
    <p:extLst>
      <p:ext uri="{BB962C8B-B14F-4D97-AF65-F5344CB8AC3E}">
        <p14:creationId xmlns:p14="http://schemas.microsoft.com/office/powerpoint/2010/main" val="3228537435"/>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t>الاتهام من غير النيابة العامة</a:t>
            </a:r>
            <a:endParaRPr lang="fr-FR" dirty="0"/>
          </a:p>
        </p:txBody>
      </p:sp>
      <p:sp>
        <p:nvSpPr>
          <p:cNvPr id="3" name="Espace réservé du contenu 2"/>
          <p:cNvSpPr>
            <a:spLocks noGrp="1"/>
          </p:cNvSpPr>
          <p:nvPr>
            <p:ph idx="1"/>
          </p:nvPr>
        </p:nvSpPr>
        <p:spPr>
          <a:xfrm>
            <a:off x="1940439" y="1679430"/>
            <a:ext cx="8946541" cy="4195481"/>
          </a:xfrm>
        </p:spPr>
        <p:txBody>
          <a:bodyPr>
            <a:noAutofit/>
          </a:bodyPr>
          <a:lstStyle/>
          <a:p>
            <a:pPr marL="0" indent="0" algn="ctr">
              <a:buNone/>
            </a:pPr>
            <a:r>
              <a:rPr lang="ar-DZ" sz="3200" dirty="0">
                <a:latin typeface="Arabic Typesetting" panose="03020402040406030203" pitchFamily="66" charset="-78"/>
                <a:cs typeface="Arabic Typesetting" panose="03020402040406030203" pitchFamily="66" charset="-78"/>
              </a:rPr>
              <a:t>إذا كان المشرع قد جعل موضوع الإتهام من الإختصاص الأصلي للنيابة العامة باعتبارها سلطة إتهام، فغنه خرج عن هذا الأصل في حالات معينة أجاز فيها لبعض الجهات –غي النيابة العامة- مباشرة الإتهام بتحريك الدعوى العمومية وإدخالها إلى حوزة القضاء دون مباشرتها.</a:t>
            </a:r>
            <a:endParaRPr lang="fr-FR" sz="3200" dirty="0">
              <a:latin typeface="Arabic Typesetting" panose="03020402040406030203" pitchFamily="66" charset="-78"/>
              <a:cs typeface="Arabic Typesetting" panose="03020402040406030203" pitchFamily="66" charset="-78"/>
            </a:endParaRPr>
          </a:p>
          <a:p>
            <a:pPr marL="0" indent="0" algn="ctr">
              <a:buNone/>
            </a:pPr>
            <a:r>
              <a:rPr lang="ar-DZ" sz="3200" dirty="0">
                <a:latin typeface="Arabic Typesetting" panose="03020402040406030203" pitchFamily="66" charset="-78"/>
                <a:cs typeface="Arabic Typesetting" panose="03020402040406030203" pitchFamily="66" charset="-78"/>
              </a:rPr>
              <a:t>وإذا كانت النيابة العامة هي صاحبة الإختصاص وحدها في مباشرة الدعوى العمومية والسير فيها حتى ولو لم تكن هي التي حركتها، فإن المشرع قد أجاز تحريك الدعوى العمومية من غير النيابة العامة في الحالات التالية:</a:t>
            </a:r>
            <a:endParaRPr lang="fr-FR" sz="3200" dirty="0">
              <a:latin typeface="Arabic Typesetting" panose="03020402040406030203" pitchFamily="66" charset="-78"/>
              <a:cs typeface="Arabic Typesetting" panose="03020402040406030203" pitchFamily="66" charset="-78"/>
            </a:endParaRPr>
          </a:p>
          <a:p>
            <a:pPr marL="0" indent="0" algn="ctr">
              <a:buNone/>
            </a:pPr>
            <a:r>
              <a:rPr lang="ar-DZ" sz="3200" dirty="0">
                <a:latin typeface="Arabic Typesetting" panose="03020402040406030203" pitchFamily="66" charset="-78"/>
                <a:cs typeface="Arabic Typesetting" panose="03020402040406030203" pitchFamily="66" charset="-78"/>
              </a:rPr>
              <a:t>أولا/ تحريك الدعوى العمومية من طرف المضرور</a:t>
            </a:r>
            <a:endParaRPr lang="fr-FR" sz="3200" dirty="0">
              <a:latin typeface="Arabic Typesetting" panose="03020402040406030203" pitchFamily="66" charset="-78"/>
              <a:cs typeface="Arabic Typesetting" panose="03020402040406030203" pitchFamily="66" charset="-78"/>
            </a:endParaRPr>
          </a:p>
          <a:p>
            <a:pPr marL="0" indent="0" algn="ctr">
              <a:buNone/>
            </a:pPr>
            <a:r>
              <a:rPr lang="ar-DZ" sz="3200" dirty="0">
                <a:latin typeface="Arabic Typesetting" panose="03020402040406030203" pitchFamily="66" charset="-78"/>
                <a:cs typeface="Arabic Typesetting" panose="03020402040406030203" pitchFamily="66" charset="-78"/>
              </a:rPr>
              <a:t>ثانيا/ تحريك الدعوى العمومية من طرف قاضي الحكم</a:t>
            </a:r>
            <a:endParaRPr lang="fr-FR"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0199685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14809" y="195807"/>
            <a:ext cx="8825657" cy="1915647"/>
          </a:xfrm>
        </p:spPr>
        <p:txBody>
          <a:bodyPr/>
          <a:lstStyle/>
          <a:p>
            <a:r>
              <a:rPr lang="ar-DZ" b="1" dirty="0"/>
              <a:t>أولا/ تحريك الدعوى العمومية من طرف المتضرر</a:t>
            </a:r>
            <a:r>
              <a:rPr lang="fr-FR" dirty="0"/>
              <a:t/>
            </a:r>
            <a:br>
              <a:rPr lang="fr-FR" dirty="0"/>
            </a:br>
            <a:endParaRPr lang="fr-FR" dirty="0"/>
          </a:p>
        </p:txBody>
      </p:sp>
      <p:sp>
        <p:nvSpPr>
          <p:cNvPr id="3" name="Espace réservé du texte 2"/>
          <p:cNvSpPr>
            <a:spLocks noGrp="1"/>
          </p:cNvSpPr>
          <p:nvPr>
            <p:ph type="body" idx="1"/>
          </p:nvPr>
        </p:nvSpPr>
        <p:spPr>
          <a:xfrm>
            <a:off x="1798899" y="3425099"/>
            <a:ext cx="8825658" cy="860400"/>
          </a:xfrm>
        </p:spPr>
        <p:txBody>
          <a:bodyPr>
            <a:noAutofit/>
          </a:bodyPr>
          <a:lstStyle/>
          <a:p>
            <a:pPr algn="ctr"/>
            <a:r>
              <a:rPr lang="ar-DZ" sz="3600" dirty="0">
                <a:latin typeface="Arabic Typesetting" panose="03020402040406030203" pitchFamily="66" charset="-78"/>
                <a:cs typeface="Arabic Typesetting" panose="03020402040406030203" pitchFamily="66" charset="-78"/>
              </a:rPr>
              <a:t>أجاز القانون للطرف المتضرر اللجوء للعدالة بغرض عرض دعواه عليها مباشرة دون المرور على جهاز النيابة العامة والشرطة القضائية،  ويكون عن طريق التكليف المباشر بالحضور لجلسة المحكمة طبقا لأحكام المادة 337 مكرر من ق إ ج أو عن طريق الادعاء المدني.</a:t>
            </a:r>
            <a:endParaRPr lang="fr-FR" sz="3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694322054"/>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b="1" dirty="0"/>
              <a:t>أ/ تحريك الدعوى العمومية عن طريق الادعاء المدني: </a:t>
            </a:r>
            <a:r>
              <a:rPr lang="fr-FR" dirty="0"/>
              <a:t/>
            </a:r>
            <a:br>
              <a:rPr lang="fr-FR" dirty="0"/>
            </a:br>
            <a:endParaRPr lang="fr-FR" dirty="0"/>
          </a:p>
        </p:txBody>
      </p:sp>
      <p:sp>
        <p:nvSpPr>
          <p:cNvPr id="3" name="Espace réservé du contenu 2"/>
          <p:cNvSpPr>
            <a:spLocks noGrp="1"/>
          </p:cNvSpPr>
          <p:nvPr>
            <p:ph idx="1"/>
          </p:nvPr>
        </p:nvSpPr>
        <p:spPr/>
        <p:txBody>
          <a:bodyPr>
            <a:noAutofit/>
          </a:bodyPr>
          <a:lstStyle/>
          <a:p>
            <a:pPr marL="0" indent="0" algn="ctr">
              <a:buNone/>
            </a:pPr>
            <a:r>
              <a:rPr lang="ar-DZ" sz="2400" dirty="0"/>
              <a:t>بالرجوع لأحكام المادة الأولى الفقرة الثانية من قانون الإجراءات الجزائية التي تقضي بأنه يجوز للمضرور أن يحرك الدعوى العمومية طبقا للشروط المحددة في القانون، وكذلك نصت المادة 72 من ق إ ج، بأنه يجوز لكل شخص متضرر من جناية أو جنحة أن يدعي مدنيا بتقديم شكواه أمام قاضي التحقيق المختص.</a:t>
            </a:r>
            <a:endParaRPr lang="fr-FR" sz="2400" dirty="0"/>
          </a:p>
          <a:p>
            <a:pPr marL="0" indent="0" algn="ctr">
              <a:buNone/>
            </a:pPr>
            <a:r>
              <a:rPr lang="ar-DZ" sz="2400" dirty="0"/>
              <a:t>وبذلك يعتبر الإدعاء المدني طريق خوله المشرع للمضرور من الجريمة لتحريك الدعوى العمومية دون مباشرتها، وبهذا يعد الادعاء المدني هو قيام الشخص المضرور من جناية أو جنحة بتحريك الدعوى العمومية عن طريق تقديم شكواه أمام قاضي التحقيق من أجل التأسيس كطرف مدني وذلك بعد تسديد رسوم الدعوى.</a:t>
            </a:r>
            <a:endParaRPr lang="fr-FR" sz="2400" dirty="0"/>
          </a:p>
          <a:p>
            <a:pPr marL="0" indent="0" algn="ctr">
              <a:buNone/>
            </a:pPr>
            <a:r>
              <a:rPr lang="ar-DZ" sz="2400" dirty="0"/>
              <a:t>ويلاحظ أن المشرع الجزائري لم يضع تعريفا للإدعاء المدني أمام قاضي التحقيق، إنما اكتفى بالنص عليه في المادة 72 من ق إ ج ، حيث قضت بأنه:" يجوز لكل شخص يدعى بأنه مضار بجريمة أن يدعي مدنيا بأن يقدم بشكواه أمام قاضي التحقيق المختص"</a:t>
            </a:r>
            <a:endParaRPr lang="fr-FR" sz="2400" dirty="0"/>
          </a:p>
        </p:txBody>
      </p:sp>
    </p:spTree>
    <p:extLst>
      <p:ext uri="{BB962C8B-B14F-4D97-AF65-F5344CB8AC3E}">
        <p14:creationId xmlns:p14="http://schemas.microsoft.com/office/powerpoint/2010/main" val="2921461479"/>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19900" dirty="0" smtClean="0">
                <a:latin typeface="Aldhabi" panose="01000000000000000000" pitchFamily="2" charset="-78"/>
                <a:cs typeface="Aldhabi" panose="01000000000000000000" pitchFamily="2" charset="-78"/>
              </a:rPr>
              <a:t>شروط الادعاء المدني</a:t>
            </a:r>
            <a:endParaRPr lang="fr-FR" sz="199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39392683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8000" dirty="0" smtClean="0"/>
              <a:t>الشروط الموضوعية</a:t>
            </a:r>
            <a:endParaRPr lang="fr-FR" sz="8000" dirty="0"/>
          </a:p>
        </p:txBody>
      </p:sp>
      <p:sp>
        <p:nvSpPr>
          <p:cNvPr id="3" name="Espace réservé du texte 2"/>
          <p:cNvSpPr>
            <a:spLocks noGrp="1"/>
          </p:cNvSpPr>
          <p:nvPr>
            <p:ph type="body" idx="1"/>
          </p:nvPr>
        </p:nvSpPr>
        <p:spPr>
          <a:xfrm>
            <a:off x="652463" y="2090738"/>
            <a:ext cx="2945912" cy="576262"/>
          </a:xfrm>
        </p:spPr>
        <p:txBody>
          <a:bodyPr/>
          <a:lstStyle/>
          <a:p>
            <a:pPr algn="r"/>
            <a:r>
              <a:rPr lang="ar-DZ" b="1" dirty="0"/>
              <a:t>3/ توافر صفة المضرور في المدعي</a:t>
            </a:r>
            <a:endParaRPr lang="fr-FR" dirty="0"/>
          </a:p>
        </p:txBody>
      </p:sp>
      <p:sp>
        <p:nvSpPr>
          <p:cNvPr id="4" name="Espace réservé du texte 3"/>
          <p:cNvSpPr>
            <a:spLocks noGrp="1"/>
          </p:cNvSpPr>
          <p:nvPr>
            <p:ph type="body" sz="half" idx="15"/>
          </p:nvPr>
        </p:nvSpPr>
        <p:spPr/>
        <p:txBody>
          <a:bodyPr>
            <a:normAutofit fontScale="92500" lnSpcReduction="20000"/>
          </a:bodyPr>
          <a:lstStyle/>
          <a:p>
            <a:pPr algn="r"/>
            <a:r>
              <a:rPr lang="ar-DZ" dirty="0"/>
              <a:t>: </a:t>
            </a:r>
            <a:r>
              <a:rPr lang="ar-DZ" sz="2400" dirty="0"/>
              <a:t>المشرع الجزائري خول للمضرور من الجريمة حق المبادرة بتحريك الدعوى العمومية إذا ما رفضت النيابة العامة ذلك أو تراخت عنه، ويقصد بالشخص المضرور كل شخص أصابه ضرر من الجريمة سواء كان هو المجني عليه أو ذوي حقوقه، سواء كان شخصا طبيعيا أو معنويا، ويستوي بعد ذلك أن يكون الضرر ماديا أو معنويا</a:t>
            </a:r>
            <a:endParaRPr lang="fr-FR" sz="2400" dirty="0"/>
          </a:p>
        </p:txBody>
      </p:sp>
      <p:sp>
        <p:nvSpPr>
          <p:cNvPr id="5" name="Espace réservé du texte 4"/>
          <p:cNvSpPr>
            <a:spLocks noGrp="1"/>
          </p:cNvSpPr>
          <p:nvPr>
            <p:ph type="body" sz="quarter" idx="3"/>
          </p:nvPr>
        </p:nvSpPr>
        <p:spPr>
          <a:xfrm>
            <a:off x="3893417" y="1702225"/>
            <a:ext cx="2936241" cy="576262"/>
          </a:xfrm>
        </p:spPr>
        <p:txBody>
          <a:bodyPr/>
          <a:lstStyle/>
          <a:p>
            <a:pPr algn="r"/>
            <a:r>
              <a:rPr lang="ar-DZ" b="1" dirty="0"/>
              <a:t>2/ حصول ضرر</a:t>
            </a:r>
            <a:endParaRPr lang="fr-FR" dirty="0"/>
          </a:p>
        </p:txBody>
      </p:sp>
      <p:sp>
        <p:nvSpPr>
          <p:cNvPr id="6" name="Espace réservé du texte 5"/>
          <p:cNvSpPr>
            <a:spLocks noGrp="1"/>
          </p:cNvSpPr>
          <p:nvPr>
            <p:ph type="body" sz="half" idx="16"/>
          </p:nvPr>
        </p:nvSpPr>
        <p:spPr/>
        <p:txBody>
          <a:bodyPr>
            <a:noAutofit/>
          </a:bodyPr>
          <a:lstStyle/>
          <a:p>
            <a:pPr algn="r"/>
            <a:r>
              <a:rPr lang="ar-DZ" sz="2000" dirty="0"/>
              <a:t>إذا كان وقوع الجريمة شرطا أساسيا للإدعاء مدنيا أمام قاضي التحقيق، فإنه يشترط إلى جانب ذلك حصول ضرر ناتج مباشرة عن الجريمة التي أصابت الشخص المدعي مدنيا، فلا يقبل الادعاء مدنيا إذا كان المجني عليه لم يلحقه ضرر من الجريمة رغم وقوعها، ويشترط أن يكون الضرر الذي أصاب الشخص مباشرة عن الجريمة، فلا يقبل </a:t>
            </a:r>
            <a:r>
              <a:rPr lang="ar-DZ" sz="2000" dirty="0" smtClean="0"/>
              <a:t>ادعاء </a:t>
            </a:r>
            <a:r>
              <a:rPr lang="ar-DZ" sz="2000" dirty="0"/>
              <a:t>مدني عن ضرر غير مباشر</a:t>
            </a:r>
            <a:endParaRPr lang="fr-FR" sz="2000" dirty="0"/>
          </a:p>
        </p:txBody>
      </p:sp>
      <p:sp>
        <p:nvSpPr>
          <p:cNvPr id="7" name="Espace réservé du texte 6"/>
          <p:cNvSpPr>
            <a:spLocks noGrp="1"/>
          </p:cNvSpPr>
          <p:nvPr>
            <p:ph type="body" sz="quarter" idx="13"/>
          </p:nvPr>
        </p:nvSpPr>
        <p:spPr>
          <a:xfrm>
            <a:off x="7144851" y="1802607"/>
            <a:ext cx="2932113" cy="576262"/>
          </a:xfrm>
        </p:spPr>
        <p:txBody>
          <a:bodyPr/>
          <a:lstStyle/>
          <a:p>
            <a:pPr algn="r"/>
            <a:r>
              <a:rPr lang="ar-DZ" b="1" dirty="0"/>
              <a:t>1/ وقوع جريمة</a:t>
            </a:r>
            <a:endParaRPr lang="fr-FR" dirty="0"/>
          </a:p>
        </p:txBody>
      </p:sp>
      <p:sp>
        <p:nvSpPr>
          <p:cNvPr id="8" name="Espace réservé du texte 7"/>
          <p:cNvSpPr>
            <a:spLocks noGrp="1"/>
          </p:cNvSpPr>
          <p:nvPr>
            <p:ph type="body" sz="half" idx="17"/>
          </p:nvPr>
        </p:nvSpPr>
        <p:spPr/>
        <p:txBody>
          <a:bodyPr>
            <a:noAutofit/>
          </a:bodyPr>
          <a:lstStyle/>
          <a:p>
            <a:pPr algn="r"/>
            <a:r>
              <a:rPr lang="ar-DZ" sz="2000" dirty="0"/>
              <a:t>ويقصد بها الجريمة الجنائية التي توصف وقائعها بأنها ذات طابع جزائي، سواء كانت تشكل جناية أو جنحة أو مخالفة، حيث كان الادعاء المدني مفتوحا على كل الجرائم، بحيث كانت المادة 72 من ق إ ج تجيز ذلك في الجنايات والجنح والمخالفات، ولكن وقع تعديل في المادة بموجب القانون رقم 06-22 وجعل الادعاء المدني يقتصر على الجنايات والجنح فقط دون المتضرر من المخالفات.</a:t>
            </a:r>
            <a:endParaRPr lang="fr-FR" sz="2000" dirty="0"/>
          </a:p>
        </p:txBody>
      </p:sp>
    </p:spTree>
    <p:extLst>
      <p:ext uri="{BB962C8B-B14F-4D97-AF65-F5344CB8AC3E}">
        <p14:creationId xmlns:p14="http://schemas.microsoft.com/office/powerpoint/2010/main" val="13934163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11500" dirty="0" smtClean="0"/>
              <a:t>الشروط الشكلية</a:t>
            </a:r>
            <a:endParaRPr lang="fr-FR" sz="11500" dirty="0"/>
          </a:p>
        </p:txBody>
      </p:sp>
      <p:sp>
        <p:nvSpPr>
          <p:cNvPr id="3" name="Espace réservé du contenu 2"/>
          <p:cNvSpPr>
            <a:spLocks noGrp="1"/>
          </p:cNvSpPr>
          <p:nvPr>
            <p:ph idx="1"/>
          </p:nvPr>
        </p:nvSpPr>
        <p:spPr/>
        <p:txBody>
          <a:bodyPr>
            <a:normAutofit/>
          </a:bodyPr>
          <a:lstStyle/>
          <a:p>
            <a:pPr marL="0" indent="0" algn="ctr">
              <a:buNone/>
            </a:pPr>
            <a:r>
              <a:rPr lang="ar-DZ" sz="4000" dirty="0"/>
              <a:t>بالإضافة الموضوعية السابق بيانها، ثمة شروط شكلية أو إجرائية لابد من استيفائها لقبول الادعاء المدني أمام قاضي التحقيق، وبالرجوع إلى المادتين 72 و 75 من ق إ ج، يتبين أن الشروط الإجرائية هي: تقديم الشكوى من المضرور- عرض شكوى على قاضي التحقيق- دفع مبلغ الكفالة</a:t>
            </a:r>
            <a:endParaRPr lang="fr-FR" sz="4000" dirty="0"/>
          </a:p>
        </p:txBody>
      </p:sp>
    </p:spTree>
    <p:extLst>
      <p:ext uri="{BB962C8B-B14F-4D97-AF65-F5344CB8AC3E}">
        <p14:creationId xmlns:p14="http://schemas.microsoft.com/office/powerpoint/2010/main" val="613982042"/>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732878" y="379424"/>
            <a:ext cx="2946866" cy="576262"/>
          </a:xfrm>
        </p:spPr>
        <p:txBody>
          <a:bodyPr/>
          <a:lstStyle/>
          <a:p>
            <a:pPr algn="r"/>
            <a:r>
              <a:rPr lang="ar-DZ" b="1" dirty="0"/>
              <a:t>3/دفع مبلغ الكفالة</a:t>
            </a:r>
            <a:endParaRPr lang="fr-FR" dirty="0"/>
          </a:p>
        </p:txBody>
      </p:sp>
      <p:sp>
        <p:nvSpPr>
          <p:cNvPr id="4" name="Espace réservé du texte 3"/>
          <p:cNvSpPr>
            <a:spLocks noGrp="1"/>
          </p:cNvSpPr>
          <p:nvPr>
            <p:ph type="body" sz="half" idx="15"/>
          </p:nvPr>
        </p:nvSpPr>
        <p:spPr>
          <a:xfrm>
            <a:off x="732878" y="1469265"/>
            <a:ext cx="2927350" cy="3589338"/>
          </a:xfrm>
        </p:spPr>
        <p:txBody>
          <a:bodyPr>
            <a:noAutofit/>
          </a:bodyPr>
          <a:lstStyle/>
          <a:p>
            <a:pPr algn="r"/>
            <a:r>
              <a:rPr lang="ar-DZ" sz="1800" dirty="0"/>
              <a:t>من أهم شروط قبول الادعاء المدني إيداع الشاكي مبلغ مالي لدى أمانة ضبط المحكمة، يقدره قاضي التحقيق مالم يكن قد حصل الشاكي على مساعدة القضائية، وبعدها يقوم قاضي التحقيق بعرض الشكوى على وكيل الجمهورية في أجل 05 أيام لإبداء رأيه في الشكوى وتقديم طلباته، ولا يمكن لهذ الأخير أن يطلب من قاضي التحقيق عدم فتح تحقيق إلا إذا كانت الوقائع لا تقبل أي وصف جزائي أو في حالة عدم الإختصاص، أو كانت تتصادم مع أحكام نص المادة 06 من ق إ ج، غاية المشرع من وجوبية تسديد الكفالة هو اتخاذ التدابير الوقائية للتقليص من التعسف في اللجوء إلى هذا الحق في تحريك الدعوى</a:t>
            </a:r>
            <a:r>
              <a:rPr lang="ar-DZ" dirty="0"/>
              <a:t>.</a:t>
            </a:r>
            <a:endParaRPr lang="fr-FR" dirty="0"/>
          </a:p>
        </p:txBody>
      </p:sp>
      <p:sp>
        <p:nvSpPr>
          <p:cNvPr id="5" name="Espace réservé du texte 4"/>
          <p:cNvSpPr>
            <a:spLocks noGrp="1"/>
          </p:cNvSpPr>
          <p:nvPr>
            <p:ph type="body" sz="quarter" idx="3"/>
          </p:nvPr>
        </p:nvSpPr>
        <p:spPr>
          <a:xfrm>
            <a:off x="3883659" y="667555"/>
            <a:ext cx="2936241" cy="576262"/>
          </a:xfrm>
        </p:spPr>
        <p:txBody>
          <a:bodyPr/>
          <a:lstStyle/>
          <a:p>
            <a:pPr algn="r"/>
            <a:r>
              <a:rPr lang="ar-DZ" b="1" dirty="0"/>
              <a:t>2/ عرض شكوى على قاضي التحقيق</a:t>
            </a:r>
            <a:endParaRPr lang="fr-FR" dirty="0"/>
          </a:p>
        </p:txBody>
      </p:sp>
      <p:sp>
        <p:nvSpPr>
          <p:cNvPr id="6" name="Espace réservé du texte 5"/>
          <p:cNvSpPr>
            <a:spLocks noGrp="1"/>
          </p:cNvSpPr>
          <p:nvPr>
            <p:ph type="body" sz="half" idx="16"/>
          </p:nvPr>
        </p:nvSpPr>
        <p:spPr>
          <a:xfrm>
            <a:off x="3936557" y="1572295"/>
            <a:ext cx="2946794" cy="3589338"/>
          </a:xfrm>
        </p:spPr>
        <p:txBody>
          <a:bodyPr>
            <a:noAutofit/>
          </a:bodyPr>
          <a:lstStyle/>
          <a:p>
            <a:pPr algn="r"/>
            <a:r>
              <a:rPr lang="ar-DZ" sz="1800" dirty="0"/>
              <a:t>إن قاضي التحقيق لا يكون مختصا بإجراء تحقيق في الدعوى العمومية ولا يضع يده عليها، إلا بإحدى الطريقتين: إما بناء على طلب افتتاحي من وكيل الجمهورية، أو بناء على شكوى من طرف المدعي المدني، وذلك ما تبين من نص الفقرة الثالثة من المادة 38 من ق إ ج، التي قضت بأن قاضي التحقيق يختص بالتحقيق في الحادثة بناء على طلب وكيل الجمهورية أو شكوى المدعى المدني، ضمن الشروط المنصوص عليها في المادتين 67 و 73 من ق إ ج.</a:t>
            </a:r>
            <a:endParaRPr lang="fr-FR" sz="1800" dirty="0"/>
          </a:p>
          <a:p>
            <a:pPr algn="r"/>
            <a:r>
              <a:rPr lang="ar-DZ" sz="1800" dirty="0"/>
              <a:t>لذلك فإن الشكوى التي تقدم أمام النيابة العامة أو الشرطة القضائية، تعتبر من قبيل التبليغ عن الجريمة، وليست ادعاء مدني .</a:t>
            </a:r>
            <a:endParaRPr lang="fr-FR" sz="1800" dirty="0"/>
          </a:p>
        </p:txBody>
      </p:sp>
      <p:sp>
        <p:nvSpPr>
          <p:cNvPr id="7" name="Espace réservé du texte 6"/>
          <p:cNvSpPr>
            <a:spLocks noGrp="1"/>
          </p:cNvSpPr>
          <p:nvPr>
            <p:ph type="body" sz="quarter" idx="13"/>
          </p:nvPr>
        </p:nvSpPr>
        <p:spPr>
          <a:xfrm>
            <a:off x="7227731" y="667555"/>
            <a:ext cx="2932113" cy="576262"/>
          </a:xfrm>
        </p:spPr>
        <p:txBody>
          <a:bodyPr/>
          <a:lstStyle/>
          <a:p>
            <a:pPr algn="r"/>
            <a:r>
              <a:rPr lang="ar-DZ" b="1" dirty="0"/>
              <a:t>1/ تقديم شكوى من المضرور</a:t>
            </a:r>
            <a:endParaRPr lang="fr-FR" dirty="0"/>
          </a:p>
        </p:txBody>
      </p:sp>
      <p:sp>
        <p:nvSpPr>
          <p:cNvPr id="8" name="Espace réservé du texte 7"/>
          <p:cNvSpPr>
            <a:spLocks noGrp="1"/>
          </p:cNvSpPr>
          <p:nvPr>
            <p:ph type="body" sz="half" idx="17"/>
          </p:nvPr>
        </p:nvSpPr>
        <p:spPr>
          <a:xfrm>
            <a:off x="7277660" y="1572295"/>
            <a:ext cx="2932113" cy="3589338"/>
          </a:xfrm>
        </p:spPr>
        <p:txBody>
          <a:bodyPr>
            <a:noAutofit/>
          </a:bodyPr>
          <a:lstStyle/>
          <a:p>
            <a:pPr algn="r"/>
            <a:r>
              <a:rPr lang="ar-DZ" sz="2000" dirty="0"/>
              <a:t>:  يتضح من نص المادة 72 من ق إ ج، أن المشرع الجزائري أجاز لكل من أصابه ضرر من الجريمة، بأن يدعى مدنيا بتقديم شكوى أمام قاضي التحقيق المختص، دون أن يبين الشكل الذي تقدم فيه الشكوى، والبيانات التي تتضمنها هذه الشكوى، فبالنسبة للشكل الذي تقدم فيه الشكوى، فإن ما سار به العمل وجرى عليه العرف القضائي، أن الشكوى المصحوبة بالإدعاء المدني  أمام قاضي التحقيق لا تقبل من المدعى مدنيا مالم تكن مكتوبة</a:t>
            </a:r>
            <a:endParaRPr lang="fr-FR" sz="2000" dirty="0"/>
          </a:p>
        </p:txBody>
      </p:sp>
    </p:spTree>
    <p:extLst>
      <p:ext uri="{BB962C8B-B14F-4D97-AF65-F5344CB8AC3E}">
        <p14:creationId xmlns:p14="http://schemas.microsoft.com/office/powerpoint/2010/main" val="77644310"/>
      </p:ext>
    </p:extLst>
  </p:cSld>
  <p:clrMapOvr>
    <a:masterClrMapping/>
  </p:clrMapOvr>
  <p:transition spd="slow">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24655" y="432517"/>
            <a:ext cx="8825660" cy="1653180"/>
          </a:xfrm>
        </p:spPr>
        <p:txBody>
          <a:bodyPr/>
          <a:lstStyle/>
          <a:p>
            <a:pPr algn="ctr"/>
            <a:r>
              <a:rPr lang="ar-DZ" b="1" dirty="0"/>
              <a:t>الآثار المترتبة على الادعاء المدني</a:t>
            </a:r>
            <a:r>
              <a:rPr lang="fr-FR" dirty="0"/>
              <a:t/>
            </a:r>
            <a:br>
              <a:rPr lang="fr-FR" dirty="0"/>
            </a:br>
            <a:endParaRPr lang="fr-FR" dirty="0"/>
          </a:p>
        </p:txBody>
      </p:sp>
      <p:sp>
        <p:nvSpPr>
          <p:cNvPr id="3" name="Espace réservé du texte 2"/>
          <p:cNvSpPr>
            <a:spLocks noGrp="1"/>
          </p:cNvSpPr>
          <p:nvPr>
            <p:ph type="body" idx="1"/>
          </p:nvPr>
        </p:nvSpPr>
        <p:spPr>
          <a:xfrm>
            <a:off x="1927688" y="2304638"/>
            <a:ext cx="8825659" cy="860400"/>
          </a:xfrm>
        </p:spPr>
        <p:txBody>
          <a:bodyPr>
            <a:normAutofit fontScale="25000" lnSpcReduction="20000"/>
          </a:bodyPr>
          <a:lstStyle/>
          <a:p>
            <a:pPr algn="ctr"/>
            <a:r>
              <a:rPr lang="ar-DZ" sz="12800" dirty="0"/>
              <a:t>بمجرد استفاء الادعاء المدني لشروطه الموضوعية والإجرائية، تكون الدعوى العمومية قد حركت من طرف المضرور من الجريمة، ويصبح قاضي التحقيق مختصا بإجراء التحقيق فبها، الأمر الذي يترتب عليه دخول النيابة العامة كطرف أساسي في هذه الدعوى لمباشرة إجراءاتها والسير فيها أمام جهات التحقيق، لذلك أوجب المشرع على قاضي التحقيق الذي تعرض عليه شكوى المدعي المدني بأن يعرض تلك الشكوى على النيابة العامة بواسطة أمر ابلاغ، الذي يعتبر وسيلة اتصال النيابة العامة بالإدعاء المدني. </a:t>
            </a:r>
            <a:endParaRPr lang="fr-FR" dirty="0"/>
          </a:p>
        </p:txBody>
      </p:sp>
    </p:spTree>
    <p:extLst>
      <p:ext uri="{BB962C8B-B14F-4D97-AF65-F5344CB8AC3E}">
        <p14:creationId xmlns:p14="http://schemas.microsoft.com/office/powerpoint/2010/main" val="4366085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53</TotalTime>
  <Words>1996</Words>
  <Application>Microsoft Office PowerPoint</Application>
  <PresentationFormat>Grand écran</PresentationFormat>
  <Paragraphs>61</Paragraphs>
  <Slides>17</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17</vt:i4>
      </vt:variant>
    </vt:vector>
  </HeadingPairs>
  <TitlesOfParts>
    <vt:vector size="24" baseType="lpstr">
      <vt:lpstr>Aldhabi</vt:lpstr>
      <vt:lpstr>Arabic Typesetting</vt:lpstr>
      <vt:lpstr>Arial</vt:lpstr>
      <vt:lpstr>Century Gothic</vt:lpstr>
      <vt:lpstr>Times New Roman</vt:lpstr>
      <vt:lpstr>Wingdings 3</vt:lpstr>
      <vt:lpstr>Ion</vt:lpstr>
      <vt:lpstr>المحاضرة رقم 07</vt:lpstr>
      <vt:lpstr>الاتهام من غير النيابة العامة</vt:lpstr>
      <vt:lpstr>أولا/ تحريك الدعوى العمومية من طرف المتضرر </vt:lpstr>
      <vt:lpstr>أ/ تحريك الدعوى العمومية عن طريق الادعاء المدني:  </vt:lpstr>
      <vt:lpstr>شروط الادعاء المدني</vt:lpstr>
      <vt:lpstr>الشروط الموضوعية</vt:lpstr>
      <vt:lpstr>الشروط الشكلية</vt:lpstr>
      <vt:lpstr>Présentation PowerPoint</vt:lpstr>
      <vt:lpstr>الآثار المترتبة على الادعاء المدني </vt:lpstr>
      <vt:lpstr>ب/ تحريك دعوى عمومية عن طريق التكليف المباشر بالحضور لجلسة المحكمة: </vt:lpstr>
      <vt:lpstr>الشروط الموضوعية: يشترط  في التكليف المباشر بالحضور أمام المحكمة 4 شروط: شرط وقوع جريمة- حصول ضرر- أن تتوافر في المدعي صفة المضرر- أن تكون الجريمة مما يجوز فيها التكليف المباشر بالحضور، الشروط الثلاث الأولى سبق شرحها، سوف نشرح الشرط الرابع فقط</vt:lpstr>
      <vt:lpstr>الشروط الشكلية </vt:lpstr>
      <vt:lpstr>الشروط الشكلية</vt:lpstr>
      <vt:lpstr>ثانيا/ تحريك الدعوى العمومية في جرائم الجلسات خول المشرع للقضاة توجيه الإتهام بتحريك الدعوى العمومية في جرائم التي تقع بالجلسة، </vt:lpstr>
      <vt:lpstr> 1/ مفهوم جرائم الجلسات</vt:lpstr>
      <vt:lpstr>2/ جرائم جلسات المحاكم الجزائية تختلف الجرائم التي ترتكب داخل جلسات المحاكم الجزائية حسب الحالات التالية: الإخلال بنظام الجلسة- ارتكاب جنحة أو مخالفة- ارتكاب جناية. </vt:lpstr>
      <vt:lpstr>نهاية محاضرة الإتهام على أن نلتقي في محاضرة الوساطة الجزائية</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رقم 07</dc:title>
  <dc:creator>Trust info</dc:creator>
  <cp:lastModifiedBy>Trust info</cp:lastModifiedBy>
  <cp:revision>7</cp:revision>
  <dcterms:created xsi:type="dcterms:W3CDTF">2023-03-10T21:49:48Z</dcterms:created>
  <dcterms:modified xsi:type="dcterms:W3CDTF">2023-03-10T22:43:44Z</dcterms:modified>
</cp:coreProperties>
</file>