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FFE584-EB0B-40AF-8484-274CE96E12A3}" type="doc">
      <dgm:prSet loTypeId="urn:microsoft.com/office/officeart/2005/8/layout/cycle2" loCatId="cycle" qsTypeId="urn:microsoft.com/office/officeart/2005/8/quickstyle/simple1" qsCatId="simple" csTypeId="urn:microsoft.com/office/officeart/2005/8/colors/accent1_2" csCatId="accent1"/>
      <dgm:spPr/>
      <dgm:t>
        <a:bodyPr/>
        <a:lstStyle/>
        <a:p>
          <a:endParaRPr lang="fr-FR"/>
        </a:p>
      </dgm:t>
    </dgm:pt>
    <dgm:pt modelId="{57C4DA11-DBD7-4D5F-A741-DF141C21FE0F}">
      <dgm:prSet/>
      <dgm:spPr/>
      <dgm:t>
        <a:bodyPr/>
        <a:lstStyle/>
        <a:p>
          <a:pPr rtl="0"/>
          <a:r>
            <a:rPr lang="ar-DZ" b="1" smtClean="0"/>
            <a:t>أولا/ التنظيم القانوني للوساطة الجزائية</a:t>
          </a:r>
          <a:endParaRPr lang="fr-FR"/>
        </a:p>
      </dgm:t>
    </dgm:pt>
    <dgm:pt modelId="{99ECB7D7-DE99-42B7-935A-8A2285577751}" type="parTrans" cxnId="{482E26F9-8669-4558-A5A2-64CE5A574189}">
      <dgm:prSet/>
      <dgm:spPr/>
      <dgm:t>
        <a:bodyPr/>
        <a:lstStyle/>
        <a:p>
          <a:endParaRPr lang="fr-FR"/>
        </a:p>
      </dgm:t>
    </dgm:pt>
    <dgm:pt modelId="{5B98F9F2-AD6A-41F1-9D9F-F485757BA60B}" type="sibTrans" cxnId="{482E26F9-8669-4558-A5A2-64CE5A574189}">
      <dgm:prSet/>
      <dgm:spPr/>
      <dgm:t>
        <a:bodyPr/>
        <a:lstStyle/>
        <a:p>
          <a:endParaRPr lang="fr-FR"/>
        </a:p>
      </dgm:t>
    </dgm:pt>
    <dgm:pt modelId="{3B3A2CE0-FC6A-4A0C-B452-F61C85AF3E9A}" type="pres">
      <dgm:prSet presAssocID="{DCFFE584-EB0B-40AF-8484-274CE96E12A3}" presName="cycle" presStyleCnt="0">
        <dgm:presLayoutVars>
          <dgm:dir/>
          <dgm:resizeHandles val="exact"/>
        </dgm:presLayoutVars>
      </dgm:prSet>
      <dgm:spPr/>
      <dgm:t>
        <a:bodyPr/>
        <a:lstStyle/>
        <a:p>
          <a:endParaRPr lang="fr-FR"/>
        </a:p>
      </dgm:t>
    </dgm:pt>
    <dgm:pt modelId="{AB97AED2-4A1B-41CF-B6DF-3D84C1A613A5}" type="pres">
      <dgm:prSet presAssocID="{57C4DA11-DBD7-4D5F-A741-DF141C21FE0F}" presName="node" presStyleLbl="node1" presStyleIdx="0" presStyleCnt="1">
        <dgm:presLayoutVars>
          <dgm:bulletEnabled val="1"/>
        </dgm:presLayoutVars>
      </dgm:prSet>
      <dgm:spPr/>
      <dgm:t>
        <a:bodyPr/>
        <a:lstStyle/>
        <a:p>
          <a:endParaRPr lang="fr-FR"/>
        </a:p>
      </dgm:t>
    </dgm:pt>
  </dgm:ptLst>
  <dgm:cxnLst>
    <dgm:cxn modelId="{5A656F00-99CA-4F15-9304-F600C04F6866}" type="presOf" srcId="{57C4DA11-DBD7-4D5F-A741-DF141C21FE0F}" destId="{AB97AED2-4A1B-41CF-B6DF-3D84C1A613A5}" srcOrd="0" destOrd="0" presId="urn:microsoft.com/office/officeart/2005/8/layout/cycle2"/>
    <dgm:cxn modelId="{15FEAAC0-DF11-4C6D-AC26-0CEF2CB55AC6}" type="presOf" srcId="{DCFFE584-EB0B-40AF-8484-274CE96E12A3}" destId="{3B3A2CE0-FC6A-4A0C-B452-F61C85AF3E9A}" srcOrd="0" destOrd="0" presId="urn:microsoft.com/office/officeart/2005/8/layout/cycle2"/>
    <dgm:cxn modelId="{482E26F9-8669-4558-A5A2-64CE5A574189}" srcId="{DCFFE584-EB0B-40AF-8484-274CE96E12A3}" destId="{57C4DA11-DBD7-4D5F-A741-DF141C21FE0F}" srcOrd="0" destOrd="0" parTransId="{99ECB7D7-DE99-42B7-935A-8A2285577751}" sibTransId="{5B98F9F2-AD6A-41F1-9D9F-F485757BA60B}"/>
    <dgm:cxn modelId="{9619CA31-9A48-441C-9F7B-59380A0FB8A3}" type="presParOf" srcId="{3B3A2CE0-FC6A-4A0C-B452-F61C85AF3E9A}" destId="{AB97AED2-4A1B-41CF-B6DF-3D84C1A613A5}"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3717E44-6DD9-4EF1-BCE1-AC6A5D6A338A}" type="doc">
      <dgm:prSet loTypeId="urn:microsoft.com/office/officeart/2005/8/layout/cycle2" loCatId="cycle" qsTypeId="urn:microsoft.com/office/officeart/2005/8/quickstyle/simple1" qsCatId="simple" csTypeId="urn:microsoft.com/office/officeart/2005/8/colors/accent1_2" csCatId="accent1"/>
      <dgm:spPr/>
      <dgm:t>
        <a:bodyPr/>
        <a:lstStyle/>
        <a:p>
          <a:endParaRPr lang="fr-FR"/>
        </a:p>
      </dgm:t>
    </dgm:pt>
    <dgm:pt modelId="{3A01B10A-74AD-43C1-B20D-F372BDA4E5E1}">
      <dgm:prSet custT="1"/>
      <dgm:spPr/>
      <dgm:t>
        <a:bodyPr/>
        <a:lstStyle/>
        <a:p>
          <a:pPr rtl="0"/>
          <a:r>
            <a:rPr lang="ar-DZ" sz="6600" b="0" dirty="0" smtClean="0">
              <a:latin typeface="Arabic Typesetting" panose="03020402040406030203" pitchFamily="66" charset="-78"/>
              <a:cs typeface="Arabic Typesetting" panose="03020402040406030203" pitchFamily="66" charset="-78"/>
            </a:rPr>
            <a:t>من حيث الأطراف</a:t>
          </a:r>
          <a:endParaRPr lang="fr-FR" sz="6600" dirty="0">
            <a:latin typeface="Arabic Typesetting" panose="03020402040406030203" pitchFamily="66" charset="-78"/>
            <a:cs typeface="Arabic Typesetting" panose="03020402040406030203" pitchFamily="66" charset="-78"/>
          </a:endParaRPr>
        </a:p>
      </dgm:t>
    </dgm:pt>
    <dgm:pt modelId="{9646B61E-EBB0-4FB8-9818-806F7C14ACE1}" type="parTrans" cxnId="{F5DB2C24-80A5-4C44-BE7C-480DCF5F9708}">
      <dgm:prSet/>
      <dgm:spPr/>
      <dgm:t>
        <a:bodyPr/>
        <a:lstStyle/>
        <a:p>
          <a:endParaRPr lang="fr-FR"/>
        </a:p>
      </dgm:t>
    </dgm:pt>
    <dgm:pt modelId="{C1F56BEB-C19D-4F07-AA7C-E1DC832B99BD}" type="sibTrans" cxnId="{F5DB2C24-80A5-4C44-BE7C-480DCF5F9708}">
      <dgm:prSet/>
      <dgm:spPr/>
      <dgm:t>
        <a:bodyPr/>
        <a:lstStyle/>
        <a:p>
          <a:endParaRPr lang="fr-FR"/>
        </a:p>
      </dgm:t>
    </dgm:pt>
    <dgm:pt modelId="{A8032F0C-0645-426E-B4BE-3A38EB941C7D}" type="pres">
      <dgm:prSet presAssocID="{53717E44-6DD9-4EF1-BCE1-AC6A5D6A338A}" presName="cycle" presStyleCnt="0">
        <dgm:presLayoutVars>
          <dgm:dir/>
          <dgm:resizeHandles val="exact"/>
        </dgm:presLayoutVars>
      </dgm:prSet>
      <dgm:spPr/>
      <dgm:t>
        <a:bodyPr/>
        <a:lstStyle/>
        <a:p>
          <a:endParaRPr lang="fr-FR"/>
        </a:p>
      </dgm:t>
    </dgm:pt>
    <dgm:pt modelId="{AD798BE6-D5CB-4A9E-937A-9BFC3D4812C5}" type="pres">
      <dgm:prSet presAssocID="{3A01B10A-74AD-43C1-B20D-F372BDA4E5E1}" presName="node" presStyleLbl="node1" presStyleIdx="0" presStyleCnt="1">
        <dgm:presLayoutVars>
          <dgm:bulletEnabled val="1"/>
        </dgm:presLayoutVars>
      </dgm:prSet>
      <dgm:spPr/>
      <dgm:t>
        <a:bodyPr/>
        <a:lstStyle/>
        <a:p>
          <a:endParaRPr lang="fr-FR"/>
        </a:p>
      </dgm:t>
    </dgm:pt>
  </dgm:ptLst>
  <dgm:cxnLst>
    <dgm:cxn modelId="{5BFFEAB2-34C0-4D15-8C36-0E7801A2AE86}" type="presOf" srcId="{3A01B10A-74AD-43C1-B20D-F372BDA4E5E1}" destId="{AD798BE6-D5CB-4A9E-937A-9BFC3D4812C5}" srcOrd="0" destOrd="0" presId="urn:microsoft.com/office/officeart/2005/8/layout/cycle2"/>
    <dgm:cxn modelId="{7067618E-89C4-4DAE-8C94-2532AA632973}" type="presOf" srcId="{53717E44-6DD9-4EF1-BCE1-AC6A5D6A338A}" destId="{A8032F0C-0645-426E-B4BE-3A38EB941C7D}" srcOrd="0" destOrd="0" presId="urn:microsoft.com/office/officeart/2005/8/layout/cycle2"/>
    <dgm:cxn modelId="{F5DB2C24-80A5-4C44-BE7C-480DCF5F9708}" srcId="{53717E44-6DD9-4EF1-BCE1-AC6A5D6A338A}" destId="{3A01B10A-74AD-43C1-B20D-F372BDA4E5E1}" srcOrd="0" destOrd="0" parTransId="{9646B61E-EBB0-4FB8-9818-806F7C14ACE1}" sibTransId="{C1F56BEB-C19D-4F07-AA7C-E1DC832B99BD}"/>
    <dgm:cxn modelId="{D219A374-EDB1-40FA-8AFA-0A12CC8256AE}" type="presParOf" srcId="{A8032F0C-0645-426E-B4BE-3A38EB941C7D}" destId="{AD798BE6-D5CB-4A9E-937A-9BFC3D4812C5}"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0FD1F99-041E-4D65-BFF1-320D2B754492}" type="doc">
      <dgm:prSet loTypeId="urn:microsoft.com/office/officeart/2005/8/layout/chevron2" loCatId="process" qsTypeId="urn:microsoft.com/office/officeart/2005/8/quickstyle/simple4" qsCatId="simple" csTypeId="urn:microsoft.com/office/officeart/2005/8/colors/accent1_2" csCatId="accent1" phldr="1"/>
      <dgm:spPr/>
      <dgm:t>
        <a:bodyPr/>
        <a:lstStyle/>
        <a:p>
          <a:endParaRPr lang="fr-FR"/>
        </a:p>
      </dgm:t>
    </dgm:pt>
    <dgm:pt modelId="{73A59CF2-41C0-4040-9DC7-A7DB0CD43D53}">
      <dgm:prSet/>
      <dgm:spPr/>
      <dgm:t>
        <a:bodyPr/>
        <a:lstStyle/>
        <a:p>
          <a:pPr rtl="0"/>
          <a:r>
            <a:rPr lang="ar-DZ" b="1" smtClean="0"/>
            <a:t>من حيث مراحل الوساطة: </a:t>
          </a:r>
          <a:endParaRPr lang="fr-FR"/>
        </a:p>
      </dgm:t>
    </dgm:pt>
    <dgm:pt modelId="{D114BD1A-36A6-487A-9C52-1AEB816FF0E0}" type="parTrans" cxnId="{17D0162E-D053-4FAE-9D76-BE6AB9EF8A26}">
      <dgm:prSet/>
      <dgm:spPr/>
      <dgm:t>
        <a:bodyPr/>
        <a:lstStyle/>
        <a:p>
          <a:endParaRPr lang="fr-FR"/>
        </a:p>
      </dgm:t>
    </dgm:pt>
    <dgm:pt modelId="{7BE849BC-C95E-42CC-BA64-52D3F4876757}" type="sibTrans" cxnId="{17D0162E-D053-4FAE-9D76-BE6AB9EF8A26}">
      <dgm:prSet/>
      <dgm:spPr/>
      <dgm:t>
        <a:bodyPr/>
        <a:lstStyle/>
        <a:p>
          <a:endParaRPr lang="fr-FR"/>
        </a:p>
      </dgm:t>
    </dgm:pt>
    <dgm:pt modelId="{D2232330-176F-4000-B073-9A5F6909EBB7}">
      <dgm:prSet custT="1"/>
      <dgm:spPr/>
      <dgm:t>
        <a:bodyPr/>
        <a:lstStyle/>
        <a:p>
          <a:pPr algn="ctr"/>
          <a:r>
            <a:rPr lang="ar-DZ" sz="3000" dirty="0" smtClean="0">
              <a:latin typeface="Arabic Typesetting" panose="03020402040406030203" pitchFamily="66" charset="-78"/>
              <a:cs typeface="Arabic Typesetting" panose="03020402040406030203" pitchFamily="66" charset="-78"/>
            </a:rPr>
            <a:t>لم</a:t>
          </a:r>
          <a:r>
            <a:rPr lang="ar-DZ" sz="3200" dirty="0" smtClean="0">
              <a:latin typeface="Arabic Typesetting" panose="03020402040406030203" pitchFamily="66" charset="-78"/>
              <a:cs typeface="Arabic Typesetting" panose="03020402040406030203" pitchFamily="66" charset="-78"/>
            </a:rPr>
            <a:t> يحدد القانون الشكل الذي تتم فيه الوساطة الجزائية</a:t>
          </a:r>
          <a:r>
            <a:rPr lang="ar-DZ" sz="3200" dirty="0" smtClean="0"/>
            <a:t>، </a:t>
          </a:r>
          <a:r>
            <a:rPr lang="ar-DZ" sz="3200" dirty="0" smtClean="0">
              <a:latin typeface="Arabic Typesetting" panose="03020402040406030203" pitchFamily="66" charset="-78"/>
              <a:cs typeface="Arabic Typesetting" panose="03020402040406030203" pitchFamily="66" charset="-78"/>
            </a:rPr>
            <a:t>مما يفتح المجال </a:t>
          </a:r>
          <a:r>
            <a:rPr lang="ar-DZ" sz="3200" dirty="0" err="1" smtClean="0">
              <a:latin typeface="Arabic Typesetting" panose="03020402040406030203" pitchFamily="66" charset="-78"/>
              <a:cs typeface="Arabic Typesetting" panose="03020402040406030203" pitchFamily="66" charset="-78"/>
            </a:rPr>
            <a:t>لإجتهاد</a:t>
          </a:r>
          <a:r>
            <a:rPr lang="ar-DZ" sz="3200" dirty="0" smtClean="0">
              <a:latin typeface="Arabic Typesetting" panose="03020402040406030203" pitchFamily="66" charset="-78"/>
              <a:cs typeface="Arabic Typesetting" panose="03020402040406030203" pitchFamily="66" charset="-78"/>
            </a:rPr>
            <a:t> النيابة العامة في إعداد أهم المراحل التي تتم من خلالها الوساطة أو تنتظر تعليمات وزارية تحدد كيفيات ذلك، وجدير بالذكر أن </a:t>
          </a:r>
          <a:r>
            <a:rPr lang="ar-DZ" sz="3200" u="sng" dirty="0" smtClean="0">
              <a:latin typeface="Arabic Typesetting" panose="03020402040406030203" pitchFamily="66" charset="-78"/>
              <a:cs typeface="Arabic Typesetting" panose="03020402040406030203" pitchFamily="66" charset="-78"/>
            </a:rPr>
            <a:t>المرحلة الأولى</a:t>
          </a:r>
          <a:r>
            <a:rPr lang="ar-DZ" sz="3200" dirty="0" smtClean="0">
              <a:latin typeface="Arabic Typesetting" panose="03020402040406030203" pitchFamily="66" charset="-78"/>
              <a:cs typeface="Arabic Typesetting" panose="03020402040406030203" pitchFamily="66" charset="-78"/>
            </a:rPr>
            <a:t> للوساطة هي </a:t>
          </a:r>
          <a:r>
            <a:rPr lang="ar-DZ" sz="3200" dirty="0" err="1" smtClean="0">
              <a:latin typeface="Arabic Typesetting" panose="03020402040406030203" pitchFamily="66" charset="-78"/>
              <a:cs typeface="Arabic Typesetting" panose="03020402040406030203" pitchFamily="66" charset="-78"/>
            </a:rPr>
            <a:t>الإقتراح</a:t>
          </a:r>
          <a:r>
            <a:rPr lang="ar-DZ" sz="3200" dirty="0" smtClean="0">
              <a:latin typeface="Arabic Typesetting" panose="03020402040406030203" pitchFamily="66" charset="-78"/>
              <a:cs typeface="Arabic Typesetting" panose="03020402040406030203" pitchFamily="66" charset="-78"/>
            </a:rPr>
            <a:t> والذي يكون في شكل </a:t>
          </a:r>
          <a:r>
            <a:rPr lang="ar-DZ" sz="3200" dirty="0" err="1" smtClean="0">
              <a:latin typeface="Arabic Typesetting" panose="03020402040406030203" pitchFamily="66" charset="-78"/>
              <a:cs typeface="Arabic Typesetting" panose="03020402040406030203" pitchFamily="66" charset="-78"/>
            </a:rPr>
            <a:t>إستدعاء</a:t>
          </a:r>
          <a:r>
            <a:rPr lang="ar-DZ" sz="3200" dirty="0" smtClean="0">
              <a:latin typeface="Arabic Typesetting" panose="03020402040406030203" pitchFamily="66" charset="-78"/>
              <a:cs typeface="Arabic Typesetting" panose="03020402040406030203" pitchFamily="66" charset="-78"/>
            </a:rPr>
            <a:t> يتضمن الجريمة موضوع الوساطة، والتدابير المقترحة وطبيعتها والمدة القانونية لهذا الإجراء وتاريخ الحضور للإجراء الوساطة والتنبيه </a:t>
          </a:r>
          <a:r>
            <a:rPr lang="ar-DZ" sz="3200" dirty="0" err="1" smtClean="0">
              <a:latin typeface="Arabic Typesetting" panose="03020402040406030203" pitchFamily="66" charset="-78"/>
              <a:cs typeface="Arabic Typesetting" panose="03020402040406030203" pitchFamily="66" charset="-78"/>
            </a:rPr>
            <a:t>بالإستعانة</a:t>
          </a:r>
          <a:r>
            <a:rPr lang="ar-DZ" sz="3200" dirty="0" smtClean="0">
              <a:latin typeface="Arabic Typesetting" panose="03020402040406030203" pitchFamily="66" charset="-78"/>
              <a:cs typeface="Arabic Typesetting" panose="03020402040406030203" pitchFamily="66" charset="-78"/>
            </a:rPr>
            <a:t> بمحامي، فأما </a:t>
          </a:r>
          <a:r>
            <a:rPr lang="ar-DZ" sz="3200" u="sng" dirty="0" smtClean="0">
              <a:latin typeface="Arabic Typesetting" panose="03020402040406030203" pitchFamily="66" charset="-78"/>
              <a:cs typeface="Arabic Typesetting" panose="03020402040406030203" pitchFamily="66" charset="-78"/>
            </a:rPr>
            <a:t>المرحلة الثانية</a:t>
          </a:r>
          <a:r>
            <a:rPr lang="ar-DZ" sz="3200" dirty="0" smtClean="0">
              <a:latin typeface="Arabic Typesetting" panose="03020402040406030203" pitchFamily="66" charset="-78"/>
              <a:cs typeface="Arabic Typesetting" panose="03020402040406030203" pitchFamily="66" charset="-78"/>
            </a:rPr>
            <a:t> هي جلسة الوساطة التي لم يبين ذلك قانون الإجراءات الجزائية كيف تنظم الجلسة، إلا مبدئيا تقسم إلى مرحلة التفاوض ومرحلة </a:t>
          </a:r>
          <a:r>
            <a:rPr lang="ar-DZ" sz="3200" dirty="0" err="1" smtClean="0">
              <a:latin typeface="Arabic Typesetting" panose="03020402040406030203" pitchFamily="66" charset="-78"/>
              <a:cs typeface="Arabic Typesetting" panose="03020402040406030203" pitchFamily="66" charset="-78"/>
            </a:rPr>
            <a:t>الإتفاق</a:t>
          </a:r>
          <a:endParaRPr lang="fr-FR" sz="3000" dirty="0">
            <a:latin typeface="Arabic Typesetting" panose="03020402040406030203" pitchFamily="66" charset="-78"/>
            <a:cs typeface="Arabic Typesetting" panose="03020402040406030203" pitchFamily="66" charset="-78"/>
          </a:endParaRPr>
        </a:p>
      </dgm:t>
    </dgm:pt>
    <dgm:pt modelId="{6355A5A6-B88D-4F0E-A3F2-E6A6B8F8029F}" type="parTrans" cxnId="{CA243B01-F8F9-43C7-A967-FCB37AA10006}">
      <dgm:prSet/>
      <dgm:spPr/>
      <dgm:t>
        <a:bodyPr/>
        <a:lstStyle/>
        <a:p>
          <a:endParaRPr lang="fr-FR"/>
        </a:p>
      </dgm:t>
    </dgm:pt>
    <dgm:pt modelId="{A9B5E328-7F45-4F4B-8A4F-5F95957096D4}" type="sibTrans" cxnId="{CA243B01-F8F9-43C7-A967-FCB37AA10006}">
      <dgm:prSet/>
      <dgm:spPr/>
      <dgm:t>
        <a:bodyPr/>
        <a:lstStyle/>
        <a:p>
          <a:endParaRPr lang="fr-FR"/>
        </a:p>
      </dgm:t>
    </dgm:pt>
    <dgm:pt modelId="{367FE3EA-06C4-43F4-8F47-753017EDC8F6}" type="pres">
      <dgm:prSet presAssocID="{10FD1F99-041E-4D65-BFF1-320D2B754492}" presName="linearFlow" presStyleCnt="0">
        <dgm:presLayoutVars>
          <dgm:dir/>
          <dgm:animLvl val="lvl"/>
          <dgm:resizeHandles val="exact"/>
        </dgm:presLayoutVars>
      </dgm:prSet>
      <dgm:spPr/>
      <dgm:t>
        <a:bodyPr/>
        <a:lstStyle/>
        <a:p>
          <a:endParaRPr lang="fr-FR"/>
        </a:p>
      </dgm:t>
    </dgm:pt>
    <dgm:pt modelId="{59115F96-AD24-4184-8E5D-19410054BFFC}" type="pres">
      <dgm:prSet presAssocID="{73A59CF2-41C0-4040-9DC7-A7DB0CD43D53}" presName="composite" presStyleCnt="0"/>
      <dgm:spPr/>
    </dgm:pt>
    <dgm:pt modelId="{F95DB7F1-4908-422F-A748-5627AFB9E44E}" type="pres">
      <dgm:prSet presAssocID="{73A59CF2-41C0-4040-9DC7-A7DB0CD43D53}" presName="parentText" presStyleLbl="alignNode1" presStyleIdx="0" presStyleCnt="1">
        <dgm:presLayoutVars>
          <dgm:chMax val="1"/>
          <dgm:bulletEnabled val="1"/>
        </dgm:presLayoutVars>
      </dgm:prSet>
      <dgm:spPr/>
      <dgm:t>
        <a:bodyPr/>
        <a:lstStyle/>
        <a:p>
          <a:endParaRPr lang="fr-FR"/>
        </a:p>
      </dgm:t>
    </dgm:pt>
    <dgm:pt modelId="{9C9B8F67-A76F-44F8-936B-62CF35EDFE2B}" type="pres">
      <dgm:prSet presAssocID="{73A59CF2-41C0-4040-9DC7-A7DB0CD43D53}" presName="descendantText" presStyleLbl="alignAcc1" presStyleIdx="0" presStyleCnt="1" custLinFactNeighborX="-762" custLinFactNeighborY="-351">
        <dgm:presLayoutVars>
          <dgm:bulletEnabled val="1"/>
        </dgm:presLayoutVars>
      </dgm:prSet>
      <dgm:spPr/>
      <dgm:t>
        <a:bodyPr/>
        <a:lstStyle/>
        <a:p>
          <a:endParaRPr lang="fr-FR"/>
        </a:p>
      </dgm:t>
    </dgm:pt>
  </dgm:ptLst>
  <dgm:cxnLst>
    <dgm:cxn modelId="{CA243B01-F8F9-43C7-A967-FCB37AA10006}" srcId="{73A59CF2-41C0-4040-9DC7-A7DB0CD43D53}" destId="{D2232330-176F-4000-B073-9A5F6909EBB7}" srcOrd="0" destOrd="0" parTransId="{6355A5A6-B88D-4F0E-A3F2-E6A6B8F8029F}" sibTransId="{A9B5E328-7F45-4F4B-8A4F-5F95957096D4}"/>
    <dgm:cxn modelId="{CD0F7660-2CA3-46AA-BB35-400EDDEF15FF}" type="presOf" srcId="{10FD1F99-041E-4D65-BFF1-320D2B754492}" destId="{367FE3EA-06C4-43F4-8F47-753017EDC8F6}" srcOrd="0" destOrd="0" presId="urn:microsoft.com/office/officeart/2005/8/layout/chevron2"/>
    <dgm:cxn modelId="{7C99F311-9B4B-4E32-A379-DB5F81C02EFF}" type="presOf" srcId="{D2232330-176F-4000-B073-9A5F6909EBB7}" destId="{9C9B8F67-A76F-44F8-936B-62CF35EDFE2B}" srcOrd="0" destOrd="0" presId="urn:microsoft.com/office/officeart/2005/8/layout/chevron2"/>
    <dgm:cxn modelId="{17D0162E-D053-4FAE-9D76-BE6AB9EF8A26}" srcId="{10FD1F99-041E-4D65-BFF1-320D2B754492}" destId="{73A59CF2-41C0-4040-9DC7-A7DB0CD43D53}" srcOrd="0" destOrd="0" parTransId="{D114BD1A-36A6-487A-9C52-1AEB816FF0E0}" sibTransId="{7BE849BC-C95E-42CC-BA64-52D3F4876757}"/>
    <dgm:cxn modelId="{A696A06F-37CF-4946-9218-77E9A1151C87}" type="presOf" srcId="{73A59CF2-41C0-4040-9DC7-A7DB0CD43D53}" destId="{F95DB7F1-4908-422F-A748-5627AFB9E44E}" srcOrd="0" destOrd="0" presId="urn:microsoft.com/office/officeart/2005/8/layout/chevron2"/>
    <dgm:cxn modelId="{7E96508F-B14D-480F-80A4-5370C4F45B8D}" type="presParOf" srcId="{367FE3EA-06C4-43F4-8F47-753017EDC8F6}" destId="{59115F96-AD24-4184-8E5D-19410054BFFC}" srcOrd="0" destOrd="0" presId="urn:microsoft.com/office/officeart/2005/8/layout/chevron2"/>
    <dgm:cxn modelId="{2FD9A216-E48F-4ECB-B9F3-684BAAD86C52}" type="presParOf" srcId="{59115F96-AD24-4184-8E5D-19410054BFFC}" destId="{F95DB7F1-4908-422F-A748-5627AFB9E44E}" srcOrd="0" destOrd="0" presId="urn:microsoft.com/office/officeart/2005/8/layout/chevron2"/>
    <dgm:cxn modelId="{DA66F287-0B5A-426F-9F22-13FD0C182585}" type="presParOf" srcId="{59115F96-AD24-4184-8E5D-19410054BFFC}" destId="{9C9B8F67-A76F-44F8-936B-62CF35EDFE2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7103B09-7AF3-4F81-A86F-ADA16AFDD24B}" type="doc">
      <dgm:prSet loTypeId="urn:microsoft.com/office/officeart/2005/8/layout/vList5" loCatId="list" qsTypeId="urn:microsoft.com/office/officeart/2005/8/quickstyle/simple1" qsCatId="simple" csTypeId="urn:microsoft.com/office/officeart/2005/8/colors/accent1_2" csCatId="accent1"/>
      <dgm:spPr/>
      <dgm:t>
        <a:bodyPr/>
        <a:lstStyle/>
        <a:p>
          <a:endParaRPr lang="fr-FR"/>
        </a:p>
      </dgm:t>
    </dgm:pt>
    <dgm:pt modelId="{11F561E4-0B80-41CD-9A1B-C86AD2D2F50E}">
      <dgm:prSet/>
      <dgm:spPr/>
      <dgm:t>
        <a:bodyPr/>
        <a:lstStyle/>
        <a:p>
          <a:pPr rtl="0"/>
          <a:r>
            <a:rPr lang="ar-DZ" b="1" dirty="0" smtClean="0">
              <a:latin typeface="Arabic Typesetting" panose="03020402040406030203" pitchFamily="66" charset="-78"/>
              <a:cs typeface="Arabic Typesetting" panose="03020402040406030203" pitchFamily="66" charset="-78"/>
            </a:rPr>
            <a:t>من حيث محضر الوساطة</a:t>
          </a:r>
          <a:endParaRPr lang="fr-FR" dirty="0">
            <a:latin typeface="Arabic Typesetting" panose="03020402040406030203" pitchFamily="66" charset="-78"/>
            <a:cs typeface="Arabic Typesetting" panose="03020402040406030203" pitchFamily="66" charset="-78"/>
          </a:endParaRPr>
        </a:p>
      </dgm:t>
    </dgm:pt>
    <dgm:pt modelId="{B6707A6C-F544-414D-80F2-9DC0DE7D539E}" type="parTrans" cxnId="{93F6B078-19F1-4313-BE73-36C31EF77BFA}">
      <dgm:prSet/>
      <dgm:spPr/>
      <dgm:t>
        <a:bodyPr/>
        <a:lstStyle/>
        <a:p>
          <a:endParaRPr lang="fr-FR"/>
        </a:p>
      </dgm:t>
    </dgm:pt>
    <dgm:pt modelId="{95BEDC5B-3BD3-4C00-A5CA-3E68CC6BB1D8}" type="sibTrans" cxnId="{93F6B078-19F1-4313-BE73-36C31EF77BFA}">
      <dgm:prSet/>
      <dgm:spPr/>
      <dgm:t>
        <a:bodyPr/>
        <a:lstStyle/>
        <a:p>
          <a:endParaRPr lang="fr-FR"/>
        </a:p>
      </dgm:t>
    </dgm:pt>
    <dgm:pt modelId="{C5ED57E2-7A87-4538-8765-EF84F2498BFB}" type="pres">
      <dgm:prSet presAssocID="{A7103B09-7AF3-4F81-A86F-ADA16AFDD24B}" presName="Name0" presStyleCnt="0">
        <dgm:presLayoutVars>
          <dgm:dir/>
          <dgm:animLvl val="lvl"/>
          <dgm:resizeHandles val="exact"/>
        </dgm:presLayoutVars>
      </dgm:prSet>
      <dgm:spPr/>
      <dgm:t>
        <a:bodyPr/>
        <a:lstStyle/>
        <a:p>
          <a:endParaRPr lang="fr-FR"/>
        </a:p>
      </dgm:t>
    </dgm:pt>
    <dgm:pt modelId="{ED972F3C-85B4-4088-87DB-F981E761AB46}" type="pres">
      <dgm:prSet presAssocID="{11F561E4-0B80-41CD-9A1B-C86AD2D2F50E}" presName="linNode" presStyleCnt="0"/>
      <dgm:spPr/>
    </dgm:pt>
    <dgm:pt modelId="{8FF6D57E-D648-401B-9A53-E96316EC506B}" type="pres">
      <dgm:prSet presAssocID="{11F561E4-0B80-41CD-9A1B-C86AD2D2F50E}" presName="parentText" presStyleLbl="node1" presStyleIdx="0" presStyleCnt="1">
        <dgm:presLayoutVars>
          <dgm:chMax val="1"/>
          <dgm:bulletEnabled val="1"/>
        </dgm:presLayoutVars>
      </dgm:prSet>
      <dgm:spPr/>
      <dgm:t>
        <a:bodyPr/>
        <a:lstStyle/>
        <a:p>
          <a:endParaRPr lang="fr-FR"/>
        </a:p>
      </dgm:t>
    </dgm:pt>
  </dgm:ptLst>
  <dgm:cxnLst>
    <dgm:cxn modelId="{93F6B078-19F1-4313-BE73-36C31EF77BFA}" srcId="{A7103B09-7AF3-4F81-A86F-ADA16AFDD24B}" destId="{11F561E4-0B80-41CD-9A1B-C86AD2D2F50E}" srcOrd="0" destOrd="0" parTransId="{B6707A6C-F544-414D-80F2-9DC0DE7D539E}" sibTransId="{95BEDC5B-3BD3-4C00-A5CA-3E68CC6BB1D8}"/>
    <dgm:cxn modelId="{F53A7F26-9524-48A5-89E8-953EC4E7AA0F}" type="presOf" srcId="{11F561E4-0B80-41CD-9A1B-C86AD2D2F50E}" destId="{8FF6D57E-D648-401B-9A53-E96316EC506B}" srcOrd="0" destOrd="0" presId="urn:microsoft.com/office/officeart/2005/8/layout/vList5"/>
    <dgm:cxn modelId="{B7879D5C-89EE-4A03-B07B-11872278D6C1}" type="presOf" srcId="{A7103B09-7AF3-4F81-A86F-ADA16AFDD24B}" destId="{C5ED57E2-7A87-4538-8765-EF84F2498BFB}" srcOrd="0" destOrd="0" presId="urn:microsoft.com/office/officeart/2005/8/layout/vList5"/>
    <dgm:cxn modelId="{24B7A158-B6CF-4D8B-BA51-713BC3207DF5}" type="presParOf" srcId="{C5ED57E2-7A87-4538-8765-EF84F2498BFB}" destId="{ED972F3C-85B4-4088-87DB-F981E761AB46}" srcOrd="0" destOrd="0" presId="urn:microsoft.com/office/officeart/2005/8/layout/vList5"/>
    <dgm:cxn modelId="{F7AF70BA-D88D-4AEF-82D4-D3B68202033B}" type="presParOf" srcId="{ED972F3C-85B4-4088-87DB-F981E761AB46}" destId="{8FF6D57E-D648-401B-9A53-E96316EC506B}"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D9EAF8B-220C-4D3C-8748-C6BB848D3A63}"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fr-FR"/>
        </a:p>
      </dgm:t>
    </dgm:pt>
    <dgm:pt modelId="{6C748E39-D007-4364-BA6A-75908D7E9FE9}">
      <dgm:prSet custT="1"/>
      <dgm:spPr/>
      <dgm:t>
        <a:bodyPr/>
        <a:lstStyle/>
        <a:p>
          <a:pPr rtl="0"/>
          <a:r>
            <a:rPr lang="ar-DZ" sz="9600" b="1" dirty="0" smtClean="0">
              <a:latin typeface="Arabic Typesetting" panose="03020402040406030203" pitchFamily="66" charset="-78"/>
              <a:cs typeface="Arabic Typesetting" panose="03020402040406030203" pitchFamily="66" charset="-78"/>
            </a:rPr>
            <a:t>آثار الوساطة القانونية</a:t>
          </a:r>
          <a:endParaRPr lang="fr-FR" sz="9600" dirty="0">
            <a:latin typeface="Arabic Typesetting" panose="03020402040406030203" pitchFamily="66" charset="-78"/>
            <a:cs typeface="Arabic Typesetting" panose="03020402040406030203" pitchFamily="66" charset="-78"/>
          </a:endParaRPr>
        </a:p>
      </dgm:t>
    </dgm:pt>
    <dgm:pt modelId="{463813A0-D4C6-439C-8392-65892AB7FB5A}" type="parTrans" cxnId="{ED0D8F91-C9A5-4ED8-8079-69B6052B2E05}">
      <dgm:prSet/>
      <dgm:spPr/>
      <dgm:t>
        <a:bodyPr/>
        <a:lstStyle/>
        <a:p>
          <a:endParaRPr lang="fr-FR"/>
        </a:p>
      </dgm:t>
    </dgm:pt>
    <dgm:pt modelId="{73A1DC83-22FA-434F-ABBB-F88863810E73}" type="sibTrans" cxnId="{ED0D8F91-C9A5-4ED8-8079-69B6052B2E05}">
      <dgm:prSet/>
      <dgm:spPr/>
      <dgm:t>
        <a:bodyPr/>
        <a:lstStyle/>
        <a:p>
          <a:endParaRPr lang="fr-FR"/>
        </a:p>
      </dgm:t>
    </dgm:pt>
    <dgm:pt modelId="{64F6C1AA-D320-4E4F-A46C-0E1ACD5C5C9F}">
      <dgm:prSet/>
      <dgm:spPr/>
      <dgm:t>
        <a:bodyPr/>
        <a:lstStyle/>
        <a:p>
          <a:r>
            <a:rPr lang="ar-DZ" b="1" dirty="0" smtClean="0">
              <a:latin typeface="Arabic Typesetting" panose="03020402040406030203" pitchFamily="66" charset="-78"/>
              <a:cs typeface="Arabic Typesetting" panose="03020402040406030203" pitchFamily="66" charset="-78"/>
            </a:rPr>
            <a:t>الآثار المترتبة على قبول الوساطة</a:t>
          </a:r>
          <a:endParaRPr lang="fr-FR" dirty="0">
            <a:latin typeface="Arabic Typesetting" panose="03020402040406030203" pitchFamily="66" charset="-78"/>
            <a:cs typeface="Arabic Typesetting" panose="03020402040406030203" pitchFamily="66" charset="-78"/>
          </a:endParaRPr>
        </a:p>
      </dgm:t>
    </dgm:pt>
    <dgm:pt modelId="{2E67C89B-EB11-434E-A2CA-E0E82E0B2FDF}" type="parTrans" cxnId="{A5236D16-EDD5-406E-8361-B4CB3E56F840}">
      <dgm:prSet/>
      <dgm:spPr/>
      <dgm:t>
        <a:bodyPr/>
        <a:lstStyle/>
        <a:p>
          <a:endParaRPr lang="fr-FR"/>
        </a:p>
      </dgm:t>
    </dgm:pt>
    <dgm:pt modelId="{6B5C4F77-959A-42B9-98B1-5AE7A85D4E8B}" type="sibTrans" cxnId="{A5236D16-EDD5-406E-8361-B4CB3E56F840}">
      <dgm:prSet/>
      <dgm:spPr/>
      <dgm:t>
        <a:bodyPr/>
        <a:lstStyle/>
        <a:p>
          <a:endParaRPr lang="fr-FR"/>
        </a:p>
      </dgm:t>
    </dgm:pt>
    <dgm:pt modelId="{2806C64E-9F8A-4250-98C6-B8BC5EF1DA8A}">
      <dgm:prSet custT="1"/>
      <dgm:spPr/>
      <dgm:t>
        <a:bodyPr/>
        <a:lstStyle/>
        <a:p>
          <a:r>
            <a:rPr lang="ar-DZ" sz="4800" b="1" dirty="0" smtClean="0">
              <a:latin typeface="Arabic Typesetting" panose="03020402040406030203" pitchFamily="66" charset="-78"/>
              <a:cs typeface="Arabic Typesetting" panose="03020402040406030203" pitchFamily="66" charset="-78"/>
            </a:rPr>
            <a:t>الآثار المترتبة على فشل الوساطة</a:t>
          </a:r>
          <a:r>
            <a:rPr lang="ar-DZ" sz="4300" b="1" dirty="0" smtClean="0"/>
            <a:t> </a:t>
          </a:r>
          <a:endParaRPr lang="fr-FR" sz="4300" dirty="0"/>
        </a:p>
      </dgm:t>
    </dgm:pt>
    <dgm:pt modelId="{E978A276-E270-4650-AB79-DD9F888708E4}" type="parTrans" cxnId="{21BA13E7-7378-49C5-9ADB-A41DF9B3BFDE}">
      <dgm:prSet/>
      <dgm:spPr/>
      <dgm:t>
        <a:bodyPr/>
        <a:lstStyle/>
        <a:p>
          <a:endParaRPr lang="fr-FR"/>
        </a:p>
      </dgm:t>
    </dgm:pt>
    <dgm:pt modelId="{B9129614-7072-441B-8631-E02012ABB73B}" type="sibTrans" cxnId="{21BA13E7-7378-49C5-9ADB-A41DF9B3BFDE}">
      <dgm:prSet/>
      <dgm:spPr/>
      <dgm:t>
        <a:bodyPr/>
        <a:lstStyle/>
        <a:p>
          <a:endParaRPr lang="fr-FR"/>
        </a:p>
      </dgm:t>
    </dgm:pt>
    <dgm:pt modelId="{DCEA1F5F-D6AA-4A7A-A0A1-E560BA4D1EEC}" type="pres">
      <dgm:prSet presAssocID="{1D9EAF8B-220C-4D3C-8748-C6BB848D3A63}" presName="Name0" presStyleCnt="0">
        <dgm:presLayoutVars>
          <dgm:chMax val="7"/>
          <dgm:dir/>
          <dgm:animLvl val="lvl"/>
          <dgm:resizeHandles val="exact"/>
        </dgm:presLayoutVars>
      </dgm:prSet>
      <dgm:spPr/>
      <dgm:t>
        <a:bodyPr/>
        <a:lstStyle/>
        <a:p>
          <a:endParaRPr lang="fr-FR"/>
        </a:p>
      </dgm:t>
    </dgm:pt>
    <dgm:pt modelId="{68D71734-B6B7-44CB-888E-C73874247789}" type="pres">
      <dgm:prSet presAssocID="{6C748E39-D007-4364-BA6A-75908D7E9FE9}" presName="circle1" presStyleLbl="node1" presStyleIdx="0" presStyleCnt="3"/>
      <dgm:spPr/>
    </dgm:pt>
    <dgm:pt modelId="{3ABA1C76-B706-4357-891F-9176AEC4E3C4}" type="pres">
      <dgm:prSet presAssocID="{6C748E39-D007-4364-BA6A-75908D7E9FE9}" presName="space" presStyleCnt="0"/>
      <dgm:spPr/>
    </dgm:pt>
    <dgm:pt modelId="{A7643821-1649-43E6-BB4D-390217744041}" type="pres">
      <dgm:prSet presAssocID="{6C748E39-D007-4364-BA6A-75908D7E9FE9}" presName="rect1" presStyleLbl="alignAcc1" presStyleIdx="0" presStyleCnt="3" custLinFactNeighborX="-147" custLinFactNeighborY="-1822"/>
      <dgm:spPr/>
      <dgm:t>
        <a:bodyPr/>
        <a:lstStyle/>
        <a:p>
          <a:endParaRPr lang="fr-FR"/>
        </a:p>
      </dgm:t>
    </dgm:pt>
    <dgm:pt modelId="{8276EE00-14B9-4639-9F2E-82A944B4FD0F}" type="pres">
      <dgm:prSet presAssocID="{64F6C1AA-D320-4E4F-A46C-0E1ACD5C5C9F}" presName="vertSpace2" presStyleLbl="node1" presStyleIdx="0" presStyleCnt="3"/>
      <dgm:spPr/>
    </dgm:pt>
    <dgm:pt modelId="{DB18FAF6-490D-4370-81E7-C057813E46EB}" type="pres">
      <dgm:prSet presAssocID="{64F6C1AA-D320-4E4F-A46C-0E1ACD5C5C9F}" presName="circle2" presStyleLbl="node1" presStyleIdx="1" presStyleCnt="3"/>
      <dgm:spPr/>
    </dgm:pt>
    <dgm:pt modelId="{72285D62-8215-4ECC-980E-18B6BA79D7CA}" type="pres">
      <dgm:prSet presAssocID="{64F6C1AA-D320-4E4F-A46C-0E1ACD5C5C9F}" presName="rect2" presStyleLbl="alignAcc1" presStyleIdx="1" presStyleCnt="3" custLinFactNeighborX="-147" custLinFactNeighborY="-147"/>
      <dgm:spPr/>
      <dgm:t>
        <a:bodyPr/>
        <a:lstStyle/>
        <a:p>
          <a:endParaRPr lang="fr-FR"/>
        </a:p>
      </dgm:t>
    </dgm:pt>
    <dgm:pt modelId="{CDFA6101-63BC-4326-A2D7-27CA14A2A8E6}" type="pres">
      <dgm:prSet presAssocID="{2806C64E-9F8A-4250-98C6-B8BC5EF1DA8A}" presName="vertSpace3" presStyleLbl="node1" presStyleIdx="1" presStyleCnt="3"/>
      <dgm:spPr/>
    </dgm:pt>
    <dgm:pt modelId="{D53D078F-DAFD-4C2A-82A3-C4A1198F63AC}" type="pres">
      <dgm:prSet presAssocID="{2806C64E-9F8A-4250-98C6-B8BC5EF1DA8A}" presName="circle3" presStyleLbl="node1" presStyleIdx="2" presStyleCnt="3"/>
      <dgm:spPr/>
    </dgm:pt>
    <dgm:pt modelId="{B0FFA226-AEDC-408C-8E56-35826151A4AB}" type="pres">
      <dgm:prSet presAssocID="{2806C64E-9F8A-4250-98C6-B8BC5EF1DA8A}" presName="rect3" presStyleLbl="alignAcc1" presStyleIdx="2" presStyleCnt="3"/>
      <dgm:spPr/>
      <dgm:t>
        <a:bodyPr/>
        <a:lstStyle/>
        <a:p>
          <a:endParaRPr lang="fr-FR"/>
        </a:p>
      </dgm:t>
    </dgm:pt>
    <dgm:pt modelId="{41765C79-7B60-41CC-94ED-E16AA8BDAAC9}" type="pres">
      <dgm:prSet presAssocID="{6C748E39-D007-4364-BA6A-75908D7E9FE9}" presName="rect1ParTxNoCh" presStyleLbl="alignAcc1" presStyleIdx="2" presStyleCnt="3">
        <dgm:presLayoutVars>
          <dgm:chMax val="1"/>
          <dgm:bulletEnabled val="1"/>
        </dgm:presLayoutVars>
      </dgm:prSet>
      <dgm:spPr/>
      <dgm:t>
        <a:bodyPr/>
        <a:lstStyle/>
        <a:p>
          <a:endParaRPr lang="fr-FR"/>
        </a:p>
      </dgm:t>
    </dgm:pt>
    <dgm:pt modelId="{49236746-559D-40F4-A43A-29CA90D14FF3}" type="pres">
      <dgm:prSet presAssocID="{64F6C1AA-D320-4E4F-A46C-0E1ACD5C5C9F}" presName="rect2ParTxNoCh" presStyleLbl="alignAcc1" presStyleIdx="2" presStyleCnt="3">
        <dgm:presLayoutVars>
          <dgm:chMax val="1"/>
          <dgm:bulletEnabled val="1"/>
        </dgm:presLayoutVars>
      </dgm:prSet>
      <dgm:spPr/>
      <dgm:t>
        <a:bodyPr/>
        <a:lstStyle/>
        <a:p>
          <a:endParaRPr lang="fr-FR"/>
        </a:p>
      </dgm:t>
    </dgm:pt>
    <dgm:pt modelId="{832C6AC1-CA9B-40C4-9A4D-A225056CD7D1}" type="pres">
      <dgm:prSet presAssocID="{2806C64E-9F8A-4250-98C6-B8BC5EF1DA8A}" presName="rect3ParTxNoCh" presStyleLbl="alignAcc1" presStyleIdx="2" presStyleCnt="3">
        <dgm:presLayoutVars>
          <dgm:chMax val="1"/>
          <dgm:bulletEnabled val="1"/>
        </dgm:presLayoutVars>
      </dgm:prSet>
      <dgm:spPr/>
      <dgm:t>
        <a:bodyPr/>
        <a:lstStyle/>
        <a:p>
          <a:endParaRPr lang="fr-FR"/>
        </a:p>
      </dgm:t>
    </dgm:pt>
  </dgm:ptLst>
  <dgm:cxnLst>
    <dgm:cxn modelId="{ED0D8F91-C9A5-4ED8-8079-69B6052B2E05}" srcId="{1D9EAF8B-220C-4D3C-8748-C6BB848D3A63}" destId="{6C748E39-D007-4364-BA6A-75908D7E9FE9}" srcOrd="0" destOrd="0" parTransId="{463813A0-D4C6-439C-8392-65892AB7FB5A}" sibTransId="{73A1DC83-22FA-434F-ABBB-F88863810E73}"/>
    <dgm:cxn modelId="{CF220D82-65E5-434D-8A16-0178DDBC3CDC}" type="presOf" srcId="{64F6C1AA-D320-4E4F-A46C-0E1ACD5C5C9F}" destId="{49236746-559D-40F4-A43A-29CA90D14FF3}" srcOrd="1" destOrd="0" presId="urn:microsoft.com/office/officeart/2005/8/layout/target3"/>
    <dgm:cxn modelId="{EBC118CB-5D13-4FEB-9E97-F02235D93E8E}" type="presOf" srcId="{1D9EAF8B-220C-4D3C-8748-C6BB848D3A63}" destId="{DCEA1F5F-D6AA-4A7A-A0A1-E560BA4D1EEC}" srcOrd="0" destOrd="0" presId="urn:microsoft.com/office/officeart/2005/8/layout/target3"/>
    <dgm:cxn modelId="{A5CBCB83-66E8-4902-95AC-60FCC12611F7}" type="presOf" srcId="{64F6C1AA-D320-4E4F-A46C-0E1ACD5C5C9F}" destId="{72285D62-8215-4ECC-980E-18B6BA79D7CA}" srcOrd="0" destOrd="0" presId="urn:microsoft.com/office/officeart/2005/8/layout/target3"/>
    <dgm:cxn modelId="{B02B3A23-79AE-400A-92C2-5013F8646C0D}" type="presOf" srcId="{2806C64E-9F8A-4250-98C6-B8BC5EF1DA8A}" destId="{832C6AC1-CA9B-40C4-9A4D-A225056CD7D1}" srcOrd="1" destOrd="0" presId="urn:microsoft.com/office/officeart/2005/8/layout/target3"/>
    <dgm:cxn modelId="{88F984B0-0068-44A6-9A2B-66CA8F6D8896}" type="presOf" srcId="{6C748E39-D007-4364-BA6A-75908D7E9FE9}" destId="{A7643821-1649-43E6-BB4D-390217744041}" srcOrd="0" destOrd="0" presId="urn:microsoft.com/office/officeart/2005/8/layout/target3"/>
    <dgm:cxn modelId="{21BA13E7-7378-49C5-9ADB-A41DF9B3BFDE}" srcId="{1D9EAF8B-220C-4D3C-8748-C6BB848D3A63}" destId="{2806C64E-9F8A-4250-98C6-B8BC5EF1DA8A}" srcOrd="2" destOrd="0" parTransId="{E978A276-E270-4650-AB79-DD9F888708E4}" sibTransId="{B9129614-7072-441B-8631-E02012ABB73B}"/>
    <dgm:cxn modelId="{9B2A7E0F-E388-43B8-85F2-8B5EF95ECF13}" type="presOf" srcId="{6C748E39-D007-4364-BA6A-75908D7E9FE9}" destId="{41765C79-7B60-41CC-94ED-E16AA8BDAAC9}" srcOrd="1" destOrd="0" presId="urn:microsoft.com/office/officeart/2005/8/layout/target3"/>
    <dgm:cxn modelId="{A5236D16-EDD5-406E-8361-B4CB3E56F840}" srcId="{1D9EAF8B-220C-4D3C-8748-C6BB848D3A63}" destId="{64F6C1AA-D320-4E4F-A46C-0E1ACD5C5C9F}" srcOrd="1" destOrd="0" parTransId="{2E67C89B-EB11-434E-A2CA-E0E82E0B2FDF}" sibTransId="{6B5C4F77-959A-42B9-98B1-5AE7A85D4E8B}"/>
    <dgm:cxn modelId="{00F68705-4667-40D7-8891-AA92BE541387}" type="presOf" srcId="{2806C64E-9F8A-4250-98C6-B8BC5EF1DA8A}" destId="{B0FFA226-AEDC-408C-8E56-35826151A4AB}" srcOrd="0" destOrd="0" presId="urn:microsoft.com/office/officeart/2005/8/layout/target3"/>
    <dgm:cxn modelId="{34424E81-5B9D-4451-9E21-879F3AB7A37A}" type="presParOf" srcId="{DCEA1F5F-D6AA-4A7A-A0A1-E560BA4D1EEC}" destId="{68D71734-B6B7-44CB-888E-C73874247789}" srcOrd="0" destOrd="0" presId="urn:microsoft.com/office/officeart/2005/8/layout/target3"/>
    <dgm:cxn modelId="{80909A48-6996-428E-ACCC-DCC4B2E1AFBA}" type="presParOf" srcId="{DCEA1F5F-D6AA-4A7A-A0A1-E560BA4D1EEC}" destId="{3ABA1C76-B706-4357-891F-9176AEC4E3C4}" srcOrd="1" destOrd="0" presId="urn:microsoft.com/office/officeart/2005/8/layout/target3"/>
    <dgm:cxn modelId="{C7640EF5-1051-49C9-BB1E-9E4F08260DC4}" type="presParOf" srcId="{DCEA1F5F-D6AA-4A7A-A0A1-E560BA4D1EEC}" destId="{A7643821-1649-43E6-BB4D-390217744041}" srcOrd="2" destOrd="0" presId="urn:microsoft.com/office/officeart/2005/8/layout/target3"/>
    <dgm:cxn modelId="{9CBA88C9-024F-4675-9210-2C9B80145315}" type="presParOf" srcId="{DCEA1F5F-D6AA-4A7A-A0A1-E560BA4D1EEC}" destId="{8276EE00-14B9-4639-9F2E-82A944B4FD0F}" srcOrd="3" destOrd="0" presId="urn:microsoft.com/office/officeart/2005/8/layout/target3"/>
    <dgm:cxn modelId="{B9B2BDC9-957F-402F-999D-74E011A5ADF6}" type="presParOf" srcId="{DCEA1F5F-D6AA-4A7A-A0A1-E560BA4D1EEC}" destId="{DB18FAF6-490D-4370-81E7-C057813E46EB}" srcOrd="4" destOrd="0" presId="urn:microsoft.com/office/officeart/2005/8/layout/target3"/>
    <dgm:cxn modelId="{2072C1A9-2F1F-4718-B04C-712A39C2E623}" type="presParOf" srcId="{DCEA1F5F-D6AA-4A7A-A0A1-E560BA4D1EEC}" destId="{72285D62-8215-4ECC-980E-18B6BA79D7CA}" srcOrd="5" destOrd="0" presId="urn:microsoft.com/office/officeart/2005/8/layout/target3"/>
    <dgm:cxn modelId="{BBDB8E9A-C986-47F3-BCF1-0FE38D587015}" type="presParOf" srcId="{DCEA1F5F-D6AA-4A7A-A0A1-E560BA4D1EEC}" destId="{CDFA6101-63BC-4326-A2D7-27CA14A2A8E6}" srcOrd="6" destOrd="0" presId="urn:microsoft.com/office/officeart/2005/8/layout/target3"/>
    <dgm:cxn modelId="{71D8A65A-6169-4887-9444-70981D79D13A}" type="presParOf" srcId="{DCEA1F5F-D6AA-4A7A-A0A1-E560BA4D1EEC}" destId="{D53D078F-DAFD-4C2A-82A3-C4A1198F63AC}" srcOrd="7" destOrd="0" presId="urn:microsoft.com/office/officeart/2005/8/layout/target3"/>
    <dgm:cxn modelId="{B87A5EBD-784B-48C6-A888-5A9BE583BC1D}" type="presParOf" srcId="{DCEA1F5F-D6AA-4A7A-A0A1-E560BA4D1EEC}" destId="{B0FFA226-AEDC-408C-8E56-35826151A4AB}" srcOrd="8" destOrd="0" presId="urn:microsoft.com/office/officeart/2005/8/layout/target3"/>
    <dgm:cxn modelId="{516D79F6-594E-4847-BA50-A523D4282461}" type="presParOf" srcId="{DCEA1F5F-D6AA-4A7A-A0A1-E560BA4D1EEC}" destId="{41765C79-7B60-41CC-94ED-E16AA8BDAAC9}" srcOrd="9" destOrd="0" presId="urn:microsoft.com/office/officeart/2005/8/layout/target3"/>
    <dgm:cxn modelId="{37D5F93C-B59B-4345-82BE-F0C26F227EC5}" type="presParOf" srcId="{DCEA1F5F-D6AA-4A7A-A0A1-E560BA4D1EEC}" destId="{49236746-559D-40F4-A43A-29CA90D14FF3}" srcOrd="10" destOrd="0" presId="urn:microsoft.com/office/officeart/2005/8/layout/target3"/>
    <dgm:cxn modelId="{A90D0E7A-CCDC-4A1D-8251-C4C9B3226769}" type="presParOf" srcId="{DCEA1F5F-D6AA-4A7A-A0A1-E560BA4D1EEC}" destId="{832C6AC1-CA9B-40C4-9A4D-A225056CD7D1}"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9C432DC-D0D1-4816-AE5D-2F5C18C59FA1}"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fr-FR"/>
        </a:p>
      </dgm:t>
    </dgm:pt>
    <dgm:pt modelId="{4F834740-5946-4FD7-AB70-90485FA110CE}">
      <dgm:prSet custT="1"/>
      <dgm:spPr/>
      <dgm:t>
        <a:bodyPr/>
        <a:lstStyle/>
        <a:p>
          <a:pPr rtl="0"/>
          <a:r>
            <a:rPr lang="ar-DZ" sz="4800" b="1" dirty="0" smtClean="0">
              <a:latin typeface="Arabic Typesetting" panose="03020402040406030203" pitchFamily="66" charset="-78"/>
              <a:cs typeface="Arabic Typesetting" panose="03020402040406030203" pitchFamily="66" charset="-78"/>
            </a:rPr>
            <a:t>الآثار المترتبة على فشل الوساطة </a:t>
          </a:r>
          <a:endParaRPr lang="fr-FR" sz="4800" dirty="0">
            <a:latin typeface="Arabic Typesetting" panose="03020402040406030203" pitchFamily="66" charset="-78"/>
            <a:cs typeface="Arabic Typesetting" panose="03020402040406030203" pitchFamily="66" charset="-78"/>
          </a:endParaRPr>
        </a:p>
      </dgm:t>
    </dgm:pt>
    <dgm:pt modelId="{222A5C48-04FC-46D4-8893-A5CB3364DE85}" type="parTrans" cxnId="{66DC989E-7E52-433C-96EE-71BFCE0E7709}">
      <dgm:prSet/>
      <dgm:spPr/>
      <dgm:t>
        <a:bodyPr/>
        <a:lstStyle/>
        <a:p>
          <a:endParaRPr lang="fr-FR"/>
        </a:p>
      </dgm:t>
    </dgm:pt>
    <dgm:pt modelId="{B1F4EB1E-0479-4292-8835-6598BD8B1468}" type="sibTrans" cxnId="{66DC989E-7E52-433C-96EE-71BFCE0E7709}">
      <dgm:prSet/>
      <dgm:spPr/>
      <dgm:t>
        <a:bodyPr/>
        <a:lstStyle/>
        <a:p>
          <a:endParaRPr lang="fr-FR"/>
        </a:p>
      </dgm:t>
    </dgm:pt>
    <dgm:pt modelId="{DBEE085D-4F47-444A-AE64-4A63F5B756C1}">
      <dgm:prSet custT="1"/>
      <dgm:spPr/>
      <dgm:t>
        <a:bodyPr/>
        <a:lstStyle/>
        <a:p>
          <a:r>
            <a:rPr lang="ar-DZ" sz="2000" dirty="0" smtClean="0">
              <a:latin typeface="Arabic Typesetting" panose="03020402040406030203" pitchFamily="66" charset="-78"/>
              <a:cs typeface="Arabic Typesetting" panose="03020402040406030203" pitchFamily="66" charset="-78"/>
            </a:rPr>
            <a:t>في حالة فشل أو تعذر إتمام </a:t>
          </a:r>
          <a:r>
            <a:rPr lang="ar-DZ" sz="2000" dirty="0" err="1" smtClean="0">
              <a:latin typeface="Arabic Typesetting" panose="03020402040406030203" pitchFamily="66" charset="-78"/>
              <a:cs typeface="Arabic Typesetting" panose="03020402040406030203" pitchFamily="66" charset="-78"/>
            </a:rPr>
            <a:t>إتفاق</a:t>
          </a:r>
          <a:r>
            <a:rPr lang="ar-DZ" sz="2000" dirty="0" smtClean="0">
              <a:latin typeface="Arabic Typesetting" panose="03020402040406030203" pitchFamily="66" charset="-78"/>
              <a:cs typeface="Arabic Typesetting" panose="03020402040406030203" pitchFamily="66" charset="-78"/>
            </a:rPr>
            <a:t> الوساطة أو لم يقع تنفيذه كليا في الآجال المحددة أو إشكال في التنفيذ، فإن وكيل الجمهورية يسترجع حقه في المتابعة وينبغي عليه أن يقرر </a:t>
          </a:r>
          <a:r>
            <a:rPr lang="ar-DZ" sz="2000" dirty="0" err="1" smtClean="0">
              <a:latin typeface="Arabic Typesetting" panose="03020402040406030203" pitchFamily="66" charset="-78"/>
              <a:cs typeface="Arabic Typesetting" panose="03020402040406030203" pitchFamily="66" charset="-78"/>
            </a:rPr>
            <a:t>مايراه</a:t>
          </a:r>
          <a:r>
            <a:rPr lang="ar-DZ" sz="2000" dirty="0" smtClean="0">
              <a:latin typeface="Arabic Typesetting" panose="03020402040406030203" pitchFamily="66" charset="-78"/>
              <a:cs typeface="Arabic Typesetting" panose="03020402040406030203" pitchFamily="66" charset="-78"/>
            </a:rPr>
            <a:t> بشأن الشكوى التي كانت محل الوساطة</a:t>
          </a:r>
          <a:endParaRPr lang="fr-FR" sz="2000" dirty="0">
            <a:latin typeface="Arabic Typesetting" panose="03020402040406030203" pitchFamily="66" charset="-78"/>
            <a:cs typeface="Arabic Typesetting" panose="03020402040406030203" pitchFamily="66" charset="-78"/>
          </a:endParaRPr>
        </a:p>
      </dgm:t>
    </dgm:pt>
    <dgm:pt modelId="{AAFD4A1B-06FE-47AD-B9C5-0EED2A0BB6D6}" type="parTrans" cxnId="{BCD313D5-0BBA-4A69-8356-82A325412BEB}">
      <dgm:prSet/>
      <dgm:spPr/>
      <dgm:t>
        <a:bodyPr/>
        <a:lstStyle/>
        <a:p>
          <a:endParaRPr lang="fr-FR"/>
        </a:p>
      </dgm:t>
    </dgm:pt>
    <dgm:pt modelId="{E184A875-BC1E-4421-8817-61B0240F9FB4}" type="sibTrans" cxnId="{BCD313D5-0BBA-4A69-8356-82A325412BEB}">
      <dgm:prSet/>
      <dgm:spPr/>
      <dgm:t>
        <a:bodyPr/>
        <a:lstStyle/>
        <a:p>
          <a:endParaRPr lang="fr-FR"/>
        </a:p>
      </dgm:t>
    </dgm:pt>
    <dgm:pt modelId="{4F23F7B9-5DD9-4795-A732-9186819B6A70}" type="pres">
      <dgm:prSet presAssocID="{59C432DC-D0D1-4816-AE5D-2F5C18C59FA1}" presName="cycle" presStyleCnt="0">
        <dgm:presLayoutVars>
          <dgm:dir/>
          <dgm:resizeHandles val="exact"/>
        </dgm:presLayoutVars>
      </dgm:prSet>
      <dgm:spPr/>
      <dgm:t>
        <a:bodyPr/>
        <a:lstStyle/>
        <a:p>
          <a:endParaRPr lang="fr-FR"/>
        </a:p>
      </dgm:t>
    </dgm:pt>
    <dgm:pt modelId="{F1C49F4D-673F-477C-920E-1F668579255D}" type="pres">
      <dgm:prSet presAssocID="{4F834740-5946-4FD7-AB70-90485FA110CE}" presName="node" presStyleLbl="node1" presStyleIdx="0" presStyleCnt="2">
        <dgm:presLayoutVars>
          <dgm:bulletEnabled val="1"/>
        </dgm:presLayoutVars>
      </dgm:prSet>
      <dgm:spPr/>
      <dgm:t>
        <a:bodyPr/>
        <a:lstStyle/>
        <a:p>
          <a:endParaRPr lang="fr-FR"/>
        </a:p>
      </dgm:t>
    </dgm:pt>
    <dgm:pt modelId="{F97D2074-CFE9-4AD4-9BE5-139B6BDEF441}" type="pres">
      <dgm:prSet presAssocID="{B1F4EB1E-0479-4292-8835-6598BD8B1468}" presName="sibTrans" presStyleLbl="sibTrans2D1" presStyleIdx="0" presStyleCnt="2"/>
      <dgm:spPr/>
      <dgm:t>
        <a:bodyPr/>
        <a:lstStyle/>
        <a:p>
          <a:endParaRPr lang="fr-FR"/>
        </a:p>
      </dgm:t>
    </dgm:pt>
    <dgm:pt modelId="{A4EA7382-EA8A-4820-B4B3-BB13045BB1A2}" type="pres">
      <dgm:prSet presAssocID="{B1F4EB1E-0479-4292-8835-6598BD8B1468}" presName="connectorText" presStyleLbl="sibTrans2D1" presStyleIdx="0" presStyleCnt="2"/>
      <dgm:spPr/>
      <dgm:t>
        <a:bodyPr/>
        <a:lstStyle/>
        <a:p>
          <a:endParaRPr lang="fr-FR"/>
        </a:p>
      </dgm:t>
    </dgm:pt>
    <dgm:pt modelId="{E9ED3393-3D44-44AE-91DA-B357CF8AE1D3}" type="pres">
      <dgm:prSet presAssocID="{DBEE085D-4F47-444A-AE64-4A63F5B756C1}" presName="node" presStyleLbl="node1" presStyleIdx="1" presStyleCnt="2" custRadScaleRad="100009" custRadScaleInc="-607">
        <dgm:presLayoutVars>
          <dgm:bulletEnabled val="1"/>
        </dgm:presLayoutVars>
      </dgm:prSet>
      <dgm:spPr/>
      <dgm:t>
        <a:bodyPr/>
        <a:lstStyle/>
        <a:p>
          <a:endParaRPr lang="fr-FR"/>
        </a:p>
      </dgm:t>
    </dgm:pt>
    <dgm:pt modelId="{D30BADB2-5342-4FC0-96C4-592536E678C1}" type="pres">
      <dgm:prSet presAssocID="{E184A875-BC1E-4421-8817-61B0240F9FB4}" presName="sibTrans" presStyleLbl="sibTrans2D1" presStyleIdx="1" presStyleCnt="2"/>
      <dgm:spPr/>
      <dgm:t>
        <a:bodyPr/>
        <a:lstStyle/>
        <a:p>
          <a:endParaRPr lang="fr-FR"/>
        </a:p>
      </dgm:t>
    </dgm:pt>
    <dgm:pt modelId="{CAA71887-05FC-4A81-8AED-319DA03C6A89}" type="pres">
      <dgm:prSet presAssocID="{E184A875-BC1E-4421-8817-61B0240F9FB4}" presName="connectorText" presStyleLbl="sibTrans2D1" presStyleIdx="1" presStyleCnt="2"/>
      <dgm:spPr/>
      <dgm:t>
        <a:bodyPr/>
        <a:lstStyle/>
        <a:p>
          <a:endParaRPr lang="fr-FR"/>
        </a:p>
      </dgm:t>
    </dgm:pt>
  </dgm:ptLst>
  <dgm:cxnLst>
    <dgm:cxn modelId="{4238D198-F5BB-4B4D-BC92-BD8193D1C9AF}" type="presOf" srcId="{DBEE085D-4F47-444A-AE64-4A63F5B756C1}" destId="{E9ED3393-3D44-44AE-91DA-B357CF8AE1D3}" srcOrd="0" destOrd="0" presId="urn:microsoft.com/office/officeart/2005/8/layout/cycle2"/>
    <dgm:cxn modelId="{D90F48AA-6ECA-425C-97AC-A21EB7AE6589}" type="presOf" srcId="{4F834740-5946-4FD7-AB70-90485FA110CE}" destId="{F1C49F4D-673F-477C-920E-1F668579255D}" srcOrd="0" destOrd="0" presId="urn:microsoft.com/office/officeart/2005/8/layout/cycle2"/>
    <dgm:cxn modelId="{66DC989E-7E52-433C-96EE-71BFCE0E7709}" srcId="{59C432DC-D0D1-4816-AE5D-2F5C18C59FA1}" destId="{4F834740-5946-4FD7-AB70-90485FA110CE}" srcOrd="0" destOrd="0" parTransId="{222A5C48-04FC-46D4-8893-A5CB3364DE85}" sibTransId="{B1F4EB1E-0479-4292-8835-6598BD8B1468}"/>
    <dgm:cxn modelId="{40822791-0BBA-4923-BDA4-D8D4156D96D4}" type="presOf" srcId="{B1F4EB1E-0479-4292-8835-6598BD8B1468}" destId="{A4EA7382-EA8A-4820-B4B3-BB13045BB1A2}" srcOrd="1" destOrd="0" presId="urn:microsoft.com/office/officeart/2005/8/layout/cycle2"/>
    <dgm:cxn modelId="{BCD313D5-0BBA-4A69-8356-82A325412BEB}" srcId="{59C432DC-D0D1-4816-AE5D-2F5C18C59FA1}" destId="{DBEE085D-4F47-444A-AE64-4A63F5B756C1}" srcOrd="1" destOrd="0" parTransId="{AAFD4A1B-06FE-47AD-B9C5-0EED2A0BB6D6}" sibTransId="{E184A875-BC1E-4421-8817-61B0240F9FB4}"/>
    <dgm:cxn modelId="{84C7048C-D5BB-4C5C-8480-00FF944D399D}" type="presOf" srcId="{E184A875-BC1E-4421-8817-61B0240F9FB4}" destId="{CAA71887-05FC-4A81-8AED-319DA03C6A89}" srcOrd="1" destOrd="0" presId="urn:microsoft.com/office/officeart/2005/8/layout/cycle2"/>
    <dgm:cxn modelId="{ED46F8A8-9C9F-4D45-847A-F5F4F84315F7}" type="presOf" srcId="{E184A875-BC1E-4421-8817-61B0240F9FB4}" destId="{D30BADB2-5342-4FC0-96C4-592536E678C1}" srcOrd="0" destOrd="0" presId="urn:microsoft.com/office/officeart/2005/8/layout/cycle2"/>
    <dgm:cxn modelId="{E020133D-760D-4A35-AA03-727180FBEEAA}" type="presOf" srcId="{59C432DC-D0D1-4816-AE5D-2F5C18C59FA1}" destId="{4F23F7B9-5DD9-4795-A732-9186819B6A70}" srcOrd="0" destOrd="0" presId="urn:microsoft.com/office/officeart/2005/8/layout/cycle2"/>
    <dgm:cxn modelId="{91D25AD8-60C2-40CE-8FAE-2F5C402F7F54}" type="presOf" srcId="{B1F4EB1E-0479-4292-8835-6598BD8B1468}" destId="{F97D2074-CFE9-4AD4-9BE5-139B6BDEF441}" srcOrd="0" destOrd="0" presId="urn:microsoft.com/office/officeart/2005/8/layout/cycle2"/>
    <dgm:cxn modelId="{79018D93-1B59-4503-9B1C-7AEC25752376}" type="presParOf" srcId="{4F23F7B9-5DD9-4795-A732-9186819B6A70}" destId="{F1C49F4D-673F-477C-920E-1F668579255D}" srcOrd="0" destOrd="0" presId="urn:microsoft.com/office/officeart/2005/8/layout/cycle2"/>
    <dgm:cxn modelId="{C20916D2-3A41-4D29-85A2-3AAF6FECE696}" type="presParOf" srcId="{4F23F7B9-5DD9-4795-A732-9186819B6A70}" destId="{F97D2074-CFE9-4AD4-9BE5-139B6BDEF441}" srcOrd="1" destOrd="0" presId="urn:microsoft.com/office/officeart/2005/8/layout/cycle2"/>
    <dgm:cxn modelId="{F19CC0A7-1AC9-4892-8F05-8D3E9361A10D}" type="presParOf" srcId="{F97D2074-CFE9-4AD4-9BE5-139B6BDEF441}" destId="{A4EA7382-EA8A-4820-B4B3-BB13045BB1A2}" srcOrd="0" destOrd="0" presId="urn:microsoft.com/office/officeart/2005/8/layout/cycle2"/>
    <dgm:cxn modelId="{01A92FA1-F3A9-4AB8-A679-A3B2936816B1}" type="presParOf" srcId="{4F23F7B9-5DD9-4795-A732-9186819B6A70}" destId="{E9ED3393-3D44-44AE-91DA-B357CF8AE1D3}" srcOrd="2" destOrd="0" presId="urn:microsoft.com/office/officeart/2005/8/layout/cycle2"/>
    <dgm:cxn modelId="{973576B4-0D39-4AE4-BA01-B8463EA15B4A}" type="presParOf" srcId="{4F23F7B9-5DD9-4795-A732-9186819B6A70}" destId="{D30BADB2-5342-4FC0-96C4-592536E678C1}" srcOrd="3" destOrd="0" presId="urn:microsoft.com/office/officeart/2005/8/layout/cycle2"/>
    <dgm:cxn modelId="{3A98AFEC-0C9C-4239-8795-02929BAABA36}" type="presParOf" srcId="{D30BADB2-5342-4FC0-96C4-592536E678C1}" destId="{CAA71887-05FC-4A81-8AED-319DA03C6A89}"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97AED2-4A1B-41CF-B6DF-3D84C1A613A5}">
      <dsp:nvSpPr>
        <dsp:cNvPr id="0" name=""/>
        <dsp:cNvSpPr/>
      </dsp:nvSpPr>
      <dsp:spPr>
        <a:xfrm>
          <a:off x="3491507" y="879"/>
          <a:ext cx="3532584" cy="353258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43180" rIns="43180" bIns="43180" numCol="1" spcCol="1270" anchor="ctr" anchorCtr="0">
          <a:noAutofit/>
        </a:bodyPr>
        <a:lstStyle/>
        <a:p>
          <a:pPr lvl="0" algn="ctr" defTabSz="1511300" rtl="0">
            <a:lnSpc>
              <a:spcPct val="90000"/>
            </a:lnSpc>
            <a:spcBef>
              <a:spcPct val="0"/>
            </a:spcBef>
            <a:spcAft>
              <a:spcPct val="35000"/>
            </a:spcAft>
          </a:pPr>
          <a:r>
            <a:rPr lang="ar-DZ" sz="3400" b="1" kern="1200" smtClean="0"/>
            <a:t>أولا/ التنظيم القانوني للوساطة الجزائية</a:t>
          </a:r>
          <a:endParaRPr lang="fr-FR" sz="3400" kern="1200"/>
        </a:p>
      </dsp:txBody>
      <dsp:txXfrm>
        <a:off x="4008842" y="518214"/>
        <a:ext cx="2497914" cy="24979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798BE6-D5CB-4A9E-937A-9BFC3D4812C5}">
      <dsp:nvSpPr>
        <dsp:cNvPr id="0" name=""/>
        <dsp:cNvSpPr/>
      </dsp:nvSpPr>
      <dsp:spPr>
        <a:xfrm>
          <a:off x="3491507" y="879"/>
          <a:ext cx="3532584" cy="353258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2933700" rtl="0">
            <a:lnSpc>
              <a:spcPct val="90000"/>
            </a:lnSpc>
            <a:spcBef>
              <a:spcPct val="0"/>
            </a:spcBef>
            <a:spcAft>
              <a:spcPct val="35000"/>
            </a:spcAft>
          </a:pPr>
          <a:r>
            <a:rPr lang="ar-DZ" sz="6600" b="0" kern="1200" dirty="0" smtClean="0">
              <a:latin typeface="Arabic Typesetting" panose="03020402040406030203" pitchFamily="66" charset="-78"/>
              <a:cs typeface="Arabic Typesetting" panose="03020402040406030203" pitchFamily="66" charset="-78"/>
            </a:rPr>
            <a:t>من حيث الأطراف</a:t>
          </a:r>
          <a:endParaRPr lang="fr-FR" sz="6600" kern="1200" dirty="0">
            <a:latin typeface="Arabic Typesetting" panose="03020402040406030203" pitchFamily="66" charset="-78"/>
            <a:cs typeface="Arabic Typesetting" panose="03020402040406030203" pitchFamily="66" charset="-78"/>
          </a:endParaRPr>
        </a:p>
      </dsp:txBody>
      <dsp:txXfrm>
        <a:off x="4008842" y="518214"/>
        <a:ext cx="2497914" cy="249791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5DB7F1-4908-422F-A748-5627AFB9E44E}">
      <dsp:nvSpPr>
        <dsp:cNvPr id="0" name=""/>
        <dsp:cNvSpPr/>
      </dsp:nvSpPr>
      <dsp:spPr>
        <a:xfrm rot="5400000">
          <a:off x="-847670" y="853196"/>
          <a:ext cx="5651134" cy="3955794"/>
        </a:xfrm>
        <a:prstGeom prst="chevron">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1866900" rtl="0">
            <a:lnSpc>
              <a:spcPct val="90000"/>
            </a:lnSpc>
            <a:spcBef>
              <a:spcPct val="0"/>
            </a:spcBef>
            <a:spcAft>
              <a:spcPct val="35000"/>
            </a:spcAft>
          </a:pPr>
          <a:r>
            <a:rPr lang="ar-DZ" sz="4200" b="1" kern="1200" smtClean="0"/>
            <a:t>من حيث مراحل الوساطة: </a:t>
          </a:r>
          <a:endParaRPr lang="fr-FR" sz="4200" kern="1200"/>
        </a:p>
      </dsp:txBody>
      <dsp:txXfrm rot="-5400000">
        <a:off x="0" y="1983423"/>
        <a:ext cx="3955794" cy="1695340"/>
      </dsp:txXfrm>
    </dsp:sp>
    <dsp:sp modelId="{9C9B8F67-A76F-44F8-936B-62CF35EDFE2B}">
      <dsp:nvSpPr>
        <dsp:cNvPr id="0" name=""/>
        <dsp:cNvSpPr/>
      </dsp:nvSpPr>
      <dsp:spPr>
        <a:xfrm rot="5400000">
          <a:off x="5446072" y="-1541764"/>
          <a:ext cx="3673237" cy="6756766"/>
        </a:xfrm>
        <a:prstGeom prst="round2Same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ctr" defTabSz="1333500">
            <a:lnSpc>
              <a:spcPct val="90000"/>
            </a:lnSpc>
            <a:spcBef>
              <a:spcPct val="0"/>
            </a:spcBef>
            <a:spcAft>
              <a:spcPct val="15000"/>
            </a:spcAft>
            <a:buChar char="••"/>
          </a:pPr>
          <a:r>
            <a:rPr lang="ar-DZ" sz="3000" kern="1200" dirty="0" smtClean="0">
              <a:latin typeface="Arabic Typesetting" panose="03020402040406030203" pitchFamily="66" charset="-78"/>
              <a:cs typeface="Arabic Typesetting" panose="03020402040406030203" pitchFamily="66" charset="-78"/>
            </a:rPr>
            <a:t>لم</a:t>
          </a:r>
          <a:r>
            <a:rPr lang="ar-DZ" sz="3200" kern="1200" dirty="0" smtClean="0">
              <a:latin typeface="Arabic Typesetting" panose="03020402040406030203" pitchFamily="66" charset="-78"/>
              <a:cs typeface="Arabic Typesetting" panose="03020402040406030203" pitchFamily="66" charset="-78"/>
            </a:rPr>
            <a:t> يحدد القانون الشكل الذي تتم فيه الوساطة الجزائية</a:t>
          </a:r>
          <a:r>
            <a:rPr lang="ar-DZ" sz="3200" kern="1200" dirty="0" smtClean="0"/>
            <a:t>، </a:t>
          </a:r>
          <a:r>
            <a:rPr lang="ar-DZ" sz="3200" kern="1200" dirty="0" smtClean="0">
              <a:latin typeface="Arabic Typesetting" panose="03020402040406030203" pitchFamily="66" charset="-78"/>
              <a:cs typeface="Arabic Typesetting" panose="03020402040406030203" pitchFamily="66" charset="-78"/>
            </a:rPr>
            <a:t>مما يفتح المجال </a:t>
          </a:r>
          <a:r>
            <a:rPr lang="ar-DZ" sz="3200" kern="1200" dirty="0" err="1" smtClean="0">
              <a:latin typeface="Arabic Typesetting" panose="03020402040406030203" pitchFamily="66" charset="-78"/>
              <a:cs typeface="Arabic Typesetting" panose="03020402040406030203" pitchFamily="66" charset="-78"/>
            </a:rPr>
            <a:t>لإجتهاد</a:t>
          </a:r>
          <a:r>
            <a:rPr lang="ar-DZ" sz="3200" kern="1200" dirty="0" smtClean="0">
              <a:latin typeface="Arabic Typesetting" panose="03020402040406030203" pitchFamily="66" charset="-78"/>
              <a:cs typeface="Arabic Typesetting" panose="03020402040406030203" pitchFamily="66" charset="-78"/>
            </a:rPr>
            <a:t> النيابة العامة في إعداد أهم المراحل التي تتم من خلالها الوساطة أو تنتظر تعليمات وزارية تحدد كيفيات ذلك، وجدير بالذكر أن </a:t>
          </a:r>
          <a:r>
            <a:rPr lang="ar-DZ" sz="3200" u="sng" kern="1200" dirty="0" smtClean="0">
              <a:latin typeface="Arabic Typesetting" panose="03020402040406030203" pitchFamily="66" charset="-78"/>
              <a:cs typeface="Arabic Typesetting" panose="03020402040406030203" pitchFamily="66" charset="-78"/>
            </a:rPr>
            <a:t>المرحلة الأولى</a:t>
          </a:r>
          <a:r>
            <a:rPr lang="ar-DZ" sz="3200" kern="1200" dirty="0" smtClean="0">
              <a:latin typeface="Arabic Typesetting" panose="03020402040406030203" pitchFamily="66" charset="-78"/>
              <a:cs typeface="Arabic Typesetting" panose="03020402040406030203" pitchFamily="66" charset="-78"/>
            </a:rPr>
            <a:t> للوساطة هي </a:t>
          </a:r>
          <a:r>
            <a:rPr lang="ar-DZ" sz="3200" kern="1200" dirty="0" err="1" smtClean="0">
              <a:latin typeface="Arabic Typesetting" panose="03020402040406030203" pitchFamily="66" charset="-78"/>
              <a:cs typeface="Arabic Typesetting" panose="03020402040406030203" pitchFamily="66" charset="-78"/>
            </a:rPr>
            <a:t>الإقتراح</a:t>
          </a:r>
          <a:r>
            <a:rPr lang="ar-DZ" sz="3200" kern="1200" dirty="0" smtClean="0">
              <a:latin typeface="Arabic Typesetting" panose="03020402040406030203" pitchFamily="66" charset="-78"/>
              <a:cs typeface="Arabic Typesetting" panose="03020402040406030203" pitchFamily="66" charset="-78"/>
            </a:rPr>
            <a:t> والذي يكون في شكل </a:t>
          </a:r>
          <a:r>
            <a:rPr lang="ar-DZ" sz="3200" kern="1200" dirty="0" err="1" smtClean="0">
              <a:latin typeface="Arabic Typesetting" panose="03020402040406030203" pitchFamily="66" charset="-78"/>
              <a:cs typeface="Arabic Typesetting" panose="03020402040406030203" pitchFamily="66" charset="-78"/>
            </a:rPr>
            <a:t>إستدعاء</a:t>
          </a:r>
          <a:r>
            <a:rPr lang="ar-DZ" sz="3200" kern="1200" dirty="0" smtClean="0">
              <a:latin typeface="Arabic Typesetting" panose="03020402040406030203" pitchFamily="66" charset="-78"/>
              <a:cs typeface="Arabic Typesetting" panose="03020402040406030203" pitchFamily="66" charset="-78"/>
            </a:rPr>
            <a:t> يتضمن الجريمة موضوع الوساطة، والتدابير المقترحة وطبيعتها والمدة القانونية لهذا الإجراء وتاريخ الحضور للإجراء الوساطة والتنبيه </a:t>
          </a:r>
          <a:r>
            <a:rPr lang="ar-DZ" sz="3200" kern="1200" dirty="0" err="1" smtClean="0">
              <a:latin typeface="Arabic Typesetting" panose="03020402040406030203" pitchFamily="66" charset="-78"/>
              <a:cs typeface="Arabic Typesetting" panose="03020402040406030203" pitchFamily="66" charset="-78"/>
            </a:rPr>
            <a:t>بالإستعانة</a:t>
          </a:r>
          <a:r>
            <a:rPr lang="ar-DZ" sz="3200" kern="1200" dirty="0" smtClean="0">
              <a:latin typeface="Arabic Typesetting" panose="03020402040406030203" pitchFamily="66" charset="-78"/>
              <a:cs typeface="Arabic Typesetting" panose="03020402040406030203" pitchFamily="66" charset="-78"/>
            </a:rPr>
            <a:t> بمحامي، فأما </a:t>
          </a:r>
          <a:r>
            <a:rPr lang="ar-DZ" sz="3200" u="sng" kern="1200" dirty="0" smtClean="0">
              <a:latin typeface="Arabic Typesetting" panose="03020402040406030203" pitchFamily="66" charset="-78"/>
              <a:cs typeface="Arabic Typesetting" panose="03020402040406030203" pitchFamily="66" charset="-78"/>
            </a:rPr>
            <a:t>المرحلة الثانية</a:t>
          </a:r>
          <a:r>
            <a:rPr lang="ar-DZ" sz="3200" kern="1200" dirty="0" smtClean="0">
              <a:latin typeface="Arabic Typesetting" panose="03020402040406030203" pitchFamily="66" charset="-78"/>
              <a:cs typeface="Arabic Typesetting" panose="03020402040406030203" pitchFamily="66" charset="-78"/>
            </a:rPr>
            <a:t> هي جلسة الوساطة التي لم يبين ذلك قانون الإجراءات الجزائية كيف تنظم الجلسة، إلا مبدئيا تقسم إلى مرحلة التفاوض ومرحلة </a:t>
          </a:r>
          <a:r>
            <a:rPr lang="ar-DZ" sz="3200" kern="1200" dirty="0" err="1" smtClean="0">
              <a:latin typeface="Arabic Typesetting" panose="03020402040406030203" pitchFamily="66" charset="-78"/>
              <a:cs typeface="Arabic Typesetting" panose="03020402040406030203" pitchFamily="66" charset="-78"/>
            </a:rPr>
            <a:t>الإتفاق</a:t>
          </a:r>
          <a:endParaRPr lang="fr-FR" sz="3000" kern="1200" dirty="0">
            <a:latin typeface="Arabic Typesetting" panose="03020402040406030203" pitchFamily="66" charset="-78"/>
            <a:cs typeface="Arabic Typesetting" panose="03020402040406030203" pitchFamily="66" charset="-78"/>
          </a:endParaRPr>
        </a:p>
      </dsp:txBody>
      <dsp:txXfrm rot="-5400000">
        <a:off x="3904308" y="179313"/>
        <a:ext cx="6577453" cy="331461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F6D57E-D648-401B-9A53-E96316EC506B}">
      <dsp:nvSpPr>
        <dsp:cNvPr id="0" name=""/>
        <dsp:cNvSpPr/>
      </dsp:nvSpPr>
      <dsp:spPr>
        <a:xfrm>
          <a:off x="3364992" y="0"/>
          <a:ext cx="3785616" cy="353434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rtl="0">
            <a:lnSpc>
              <a:spcPct val="90000"/>
            </a:lnSpc>
            <a:spcBef>
              <a:spcPct val="0"/>
            </a:spcBef>
            <a:spcAft>
              <a:spcPct val="35000"/>
            </a:spcAft>
          </a:pPr>
          <a:r>
            <a:rPr lang="ar-DZ" sz="6500" b="1" kern="1200" dirty="0" smtClean="0">
              <a:latin typeface="Arabic Typesetting" panose="03020402040406030203" pitchFamily="66" charset="-78"/>
              <a:cs typeface="Arabic Typesetting" panose="03020402040406030203" pitchFamily="66" charset="-78"/>
            </a:rPr>
            <a:t>من حيث محضر الوساطة</a:t>
          </a:r>
          <a:endParaRPr lang="fr-FR" sz="6500" kern="1200" dirty="0">
            <a:latin typeface="Arabic Typesetting" panose="03020402040406030203" pitchFamily="66" charset="-78"/>
            <a:cs typeface="Arabic Typesetting" panose="03020402040406030203" pitchFamily="66" charset="-78"/>
          </a:endParaRPr>
        </a:p>
      </dsp:txBody>
      <dsp:txXfrm>
        <a:off x="3537524" y="172532"/>
        <a:ext cx="3440552" cy="31892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D71734-B6B7-44CB-888E-C73874247789}">
      <dsp:nvSpPr>
        <dsp:cNvPr id="0" name=""/>
        <dsp:cNvSpPr/>
      </dsp:nvSpPr>
      <dsp:spPr>
        <a:xfrm>
          <a:off x="0" y="0"/>
          <a:ext cx="3534344" cy="3534344"/>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7643821-1649-43E6-BB4D-390217744041}">
      <dsp:nvSpPr>
        <dsp:cNvPr id="0" name=""/>
        <dsp:cNvSpPr/>
      </dsp:nvSpPr>
      <dsp:spPr>
        <a:xfrm>
          <a:off x="1754311" y="0"/>
          <a:ext cx="8748428" cy="3534344"/>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65760" tIns="365760" rIns="365760" bIns="365760" numCol="1" spcCol="1270" anchor="ctr" anchorCtr="0">
          <a:noAutofit/>
        </a:bodyPr>
        <a:lstStyle/>
        <a:p>
          <a:pPr lvl="0" algn="ctr" defTabSz="4267200" rtl="0">
            <a:lnSpc>
              <a:spcPct val="90000"/>
            </a:lnSpc>
            <a:spcBef>
              <a:spcPct val="0"/>
            </a:spcBef>
            <a:spcAft>
              <a:spcPct val="35000"/>
            </a:spcAft>
          </a:pPr>
          <a:r>
            <a:rPr lang="ar-DZ" sz="9600" b="1" kern="1200" dirty="0" smtClean="0">
              <a:latin typeface="Arabic Typesetting" panose="03020402040406030203" pitchFamily="66" charset="-78"/>
              <a:cs typeface="Arabic Typesetting" panose="03020402040406030203" pitchFamily="66" charset="-78"/>
            </a:rPr>
            <a:t>آثار الوساطة القانونية</a:t>
          </a:r>
          <a:endParaRPr lang="fr-FR" sz="9600" kern="1200" dirty="0">
            <a:latin typeface="Arabic Typesetting" panose="03020402040406030203" pitchFamily="66" charset="-78"/>
            <a:cs typeface="Arabic Typesetting" panose="03020402040406030203" pitchFamily="66" charset="-78"/>
          </a:endParaRPr>
        </a:p>
      </dsp:txBody>
      <dsp:txXfrm>
        <a:off x="1754311" y="0"/>
        <a:ext cx="8748428" cy="1060305"/>
      </dsp:txXfrm>
    </dsp:sp>
    <dsp:sp modelId="{DB18FAF6-490D-4370-81E7-C057813E46EB}">
      <dsp:nvSpPr>
        <dsp:cNvPr id="0" name=""/>
        <dsp:cNvSpPr/>
      </dsp:nvSpPr>
      <dsp:spPr>
        <a:xfrm>
          <a:off x="618511" y="1060305"/>
          <a:ext cx="2297321" cy="2297321"/>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2285D62-8215-4ECC-980E-18B6BA79D7CA}">
      <dsp:nvSpPr>
        <dsp:cNvPr id="0" name=""/>
        <dsp:cNvSpPr/>
      </dsp:nvSpPr>
      <dsp:spPr>
        <a:xfrm>
          <a:off x="1754311" y="1056928"/>
          <a:ext cx="8748428" cy="229732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0" tIns="190500" rIns="190500" bIns="190500" numCol="1" spcCol="1270" anchor="ctr" anchorCtr="0">
          <a:noAutofit/>
        </a:bodyPr>
        <a:lstStyle/>
        <a:p>
          <a:pPr lvl="0" algn="ctr" defTabSz="2222500">
            <a:lnSpc>
              <a:spcPct val="90000"/>
            </a:lnSpc>
            <a:spcBef>
              <a:spcPct val="0"/>
            </a:spcBef>
            <a:spcAft>
              <a:spcPct val="35000"/>
            </a:spcAft>
          </a:pPr>
          <a:r>
            <a:rPr lang="ar-DZ" sz="5000" b="1" kern="1200" dirty="0" smtClean="0">
              <a:latin typeface="Arabic Typesetting" panose="03020402040406030203" pitchFamily="66" charset="-78"/>
              <a:cs typeface="Arabic Typesetting" panose="03020402040406030203" pitchFamily="66" charset="-78"/>
            </a:rPr>
            <a:t>الآثار المترتبة على قبول الوساطة</a:t>
          </a:r>
          <a:endParaRPr lang="fr-FR" sz="5000" kern="1200" dirty="0">
            <a:latin typeface="Arabic Typesetting" panose="03020402040406030203" pitchFamily="66" charset="-78"/>
            <a:cs typeface="Arabic Typesetting" panose="03020402040406030203" pitchFamily="66" charset="-78"/>
          </a:endParaRPr>
        </a:p>
      </dsp:txBody>
      <dsp:txXfrm>
        <a:off x="1754311" y="1056928"/>
        <a:ext cx="8748428" cy="1060301"/>
      </dsp:txXfrm>
    </dsp:sp>
    <dsp:sp modelId="{D53D078F-DAFD-4C2A-82A3-C4A1198F63AC}">
      <dsp:nvSpPr>
        <dsp:cNvPr id="0" name=""/>
        <dsp:cNvSpPr/>
      </dsp:nvSpPr>
      <dsp:spPr>
        <a:xfrm>
          <a:off x="1237020" y="2120607"/>
          <a:ext cx="1060302" cy="1060302"/>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0FFA226-AEDC-408C-8E56-35826151A4AB}">
      <dsp:nvSpPr>
        <dsp:cNvPr id="0" name=""/>
        <dsp:cNvSpPr/>
      </dsp:nvSpPr>
      <dsp:spPr>
        <a:xfrm>
          <a:off x="1767172" y="2120607"/>
          <a:ext cx="8748428" cy="1060302"/>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82880" tIns="182880" rIns="182880" bIns="182880" numCol="1" spcCol="1270" anchor="ctr" anchorCtr="0">
          <a:noAutofit/>
        </a:bodyPr>
        <a:lstStyle/>
        <a:p>
          <a:pPr lvl="0" algn="ctr" defTabSz="2133600">
            <a:lnSpc>
              <a:spcPct val="90000"/>
            </a:lnSpc>
            <a:spcBef>
              <a:spcPct val="0"/>
            </a:spcBef>
            <a:spcAft>
              <a:spcPct val="35000"/>
            </a:spcAft>
          </a:pPr>
          <a:r>
            <a:rPr lang="ar-DZ" sz="4800" b="1" kern="1200" dirty="0" smtClean="0">
              <a:latin typeface="Arabic Typesetting" panose="03020402040406030203" pitchFamily="66" charset="-78"/>
              <a:cs typeface="Arabic Typesetting" panose="03020402040406030203" pitchFamily="66" charset="-78"/>
            </a:rPr>
            <a:t>الآثار المترتبة على فشل الوساطة</a:t>
          </a:r>
          <a:r>
            <a:rPr lang="ar-DZ" sz="4300" b="1" kern="1200" dirty="0" smtClean="0"/>
            <a:t> </a:t>
          </a:r>
          <a:endParaRPr lang="fr-FR" sz="4300" kern="1200" dirty="0"/>
        </a:p>
      </dsp:txBody>
      <dsp:txXfrm>
        <a:off x="1767172" y="2120607"/>
        <a:ext cx="8748428" cy="106030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C49F4D-673F-477C-920E-1F668579255D}">
      <dsp:nvSpPr>
        <dsp:cNvPr id="0" name=""/>
        <dsp:cNvSpPr/>
      </dsp:nvSpPr>
      <dsp:spPr>
        <a:xfrm>
          <a:off x="1783" y="515"/>
          <a:ext cx="2510804" cy="251080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2133600" rtl="0">
            <a:lnSpc>
              <a:spcPct val="90000"/>
            </a:lnSpc>
            <a:spcBef>
              <a:spcPct val="0"/>
            </a:spcBef>
            <a:spcAft>
              <a:spcPct val="35000"/>
            </a:spcAft>
          </a:pPr>
          <a:r>
            <a:rPr lang="ar-DZ" sz="4800" b="1" kern="1200" dirty="0" smtClean="0">
              <a:latin typeface="Arabic Typesetting" panose="03020402040406030203" pitchFamily="66" charset="-78"/>
              <a:cs typeface="Arabic Typesetting" panose="03020402040406030203" pitchFamily="66" charset="-78"/>
            </a:rPr>
            <a:t>الآثار المترتبة على فشل الوساطة </a:t>
          </a:r>
          <a:endParaRPr lang="fr-FR" sz="4800" kern="1200" dirty="0">
            <a:latin typeface="Arabic Typesetting" panose="03020402040406030203" pitchFamily="66" charset="-78"/>
            <a:cs typeface="Arabic Typesetting" panose="03020402040406030203" pitchFamily="66" charset="-78"/>
          </a:endParaRPr>
        </a:p>
      </dsp:txBody>
      <dsp:txXfrm>
        <a:off x="369482" y="368214"/>
        <a:ext cx="1775406" cy="1775406"/>
      </dsp:txXfrm>
    </dsp:sp>
    <dsp:sp modelId="{F97D2074-CFE9-4AD4-9BE5-139B6BDEF441}">
      <dsp:nvSpPr>
        <dsp:cNvPr id="0" name=""/>
        <dsp:cNvSpPr/>
      </dsp:nvSpPr>
      <dsp:spPr>
        <a:xfrm rot="21599778">
          <a:off x="3127315" y="-408000"/>
          <a:ext cx="4032727" cy="84739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a:off x="3127315" y="-238513"/>
        <a:ext cx="3778508" cy="508438"/>
      </dsp:txXfrm>
    </dsp:sp>
    <dsp:sp modelId="{E9ED3393-3D44-44AE-91DA-B357CF8AE1D3}">
      <dsp:nvSpPr>
        <dsp:cNvPr id="0" name=""/>
        <dsp:cNvSpPr/>
      </dsp:nvSpPr>
      <dsp:spPr>
        <a:xfrm>
          <a:off x="8003189" y="0"/>
          <a:ext cx="2510804" cy="251080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DZ" sz="2000" kern="1200" dirty="0" smtClean="0">
              <a:latin typeface="Arabic Typesetting" panose="03020402040406030203" pitchFamily="66" charset="-78"/>
              <a:cs typeface="Arabic Typesetting" panose="03020402040406030203" pitchFamily="66" charset="-78"/>
            </a:rPr>
            <a:t>في حالة فشل أو تعذر إتمام </a:t>
          </a:r>
          <a:r>
            <a:rPr lang="ar-DZ" sz="2000" kern="1200" dirty="0" err="1" smtClean="0">
              <a:latin typeface="Arabic Typesetting" panose="03020402040406030203" pitchFamily="66" charset="-78"/>
              <a:cs typeface="Arabic Typesetting" panose="03020402040406030203" pitchFamily="66" charset="-78"/>
            </a:rPr>
            <a:t>إتفاق</a:t>
          </a:r>
          <a:r>
            <a:rPr lang="ar-DZ" sz="2000" kern="1200" dirty="0" smtClean="0">
              <a:latin typeface="Arabic Typesetting" panose="03020402040406030203" pitchFamily="66" charset="-78"/>
              <a:cs typeface="Arabic Typesetting" panose="03020402040406030203" pitchFamily="66" charset="-78"/>
            </a:rPr>
            <a:t> الوساطة أو لم يقع تنفيذه كليا في الآجال المحددة أو إشكال في التنفيذ، فإن وكيل الجمهورية يسترجع حقه في المتابعة وينبغي عليه أن يقرر </a:t>
          </a:r>
          <a:r>
            <a:rPr lang="ar-DZ" sz="2000" kern="1200" dirty="0" err="1" smtClean="0">
              <a:latin typeface="Arabic Typesetting" panose="03020402040406030203" pitchFamily="66" charset="-78"/>
              <a:cs typeface="Arabic Typesetting" panose="03020402040406030203" pitchFamily="66" charset="-78"/>
            </a:rPr>
            <a:t>مايراه</a:t>
          </a:r>
          <a:r>
            <a:rPr lang="ar-DZ" sz="2000" kern="1200" dirty="0" smtClean="0">
              <a:latin typeface="Arabic Typesetting" panose="03020402040406030203" pitchFamily="66" charset="-78"/>
              <a:cs typeface="Arabic Typesetting" panose="03020402040406030203" pitchFamily="66" charset="-78"/>
            </a:rPr>
            <a:t> بشأن الشكوى التي كانت محل الوساطة</a:t>
          </a:r>
          <a:endParaRPr lang="fr-FR" sz="2000" kern="1200" dirty="0">
            <a:latin typeface="Arabic Typesetting" panose="03020402040406030203" pitchFamily="66" charset="-78"/>
            <a:cs typeface="Arabic Typesetting" panose="03020402040406030203" pitchFamily="66" charset="-78"/>
          </a:endParaRPr>
        </a:p>
      </dsp:txBody>
      <dsp:txXfrm>
        <a:off x="8370888" y="367699"/>
        <a:ext cx="1775406" cy="1775406"/>
      </dsp:txXfrm>
    </dsp:sp>
    <dsp:sp modelId="{D30BADB2-5342-4FC0-96C4-592536E678C1}">
      <dsp:nvSpPr>
        <dsp:cNvPr id="0" name=""/>
        <dsp:cNvSpPr/>
      </dsp:nvSpPr>
      <dsp:spPr>
        <a:xfrm rot="10799779">
          <a:off x="3355663" y="2071948"/>
          <a:ext cx="4032897" cy="84739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10800000">
        <a:off x="3609882" y="2241419"/>
        <a:ext cx="3778678" cy="508438"/>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fr-FR" smtClean="0"/>
              <a:t>Modifiez le style du titre</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dirty="0"/>
              <a:t>3/18/2023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1B80C674-7DFC-42FE-B9CD-82963CDB1557}" type="datetimeFigureOut">
              <a:rPr lang="en-US" dirty="0"/>
              <a:t>3/18/2023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fr-FR" smtClean="0"/>
              <a:t>Modifiez le style du titre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2076456F-F47D-4F25-8053-2A695DA0CA7D}" type="datetimeFigureOut">
              <a:rPr lang="en-US" dirty="0"/>
              <a:t>3/18/2023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fr-FR" smtClean="0"/>
              <a:t>Modifiez le style du titre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5D6C7379-69CC-4837-9905-BEBA22830C8A}" type="datetimeFigureOut">
              <a:rPr lang="en-US" dirty="0"/>
              <a:t>3/18/2023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fr-FR" smtClean="0"/>
              <a:t>Modifiez le style du titre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9EB8B7E-8AEE-4F10-BFEE-C999AD004D36}" type="datetimeFigureOut">
              <a:rPr lang="en-US" dirty="0"/>
              <a:t>3/18/2023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fr-FR" smtClean="0"/>
              <a:t>Modifiez le style du titre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fr-FR" smtClean="0"/>
              <a:t>Modifiez les styles du texte du masque</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fr-FR" smtClean="0"/>
              <a:t>Modifiez les styles du texte du masque</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3" name="Date Placeholder 2"/>
          <p:cNvSpPr>
            <a:spLocks noGrp="1"/>
          </p:cNvSpPr>
          <p:nvPr>
            <p:ph type="dt" sz="half" idx="10"/>
          </p:nvPr>
        </p:nvSpPr>
        <p:spPr/>
        <p:txBody>
          <a:bodyPr/>
          <a:lstStyle/>
          <a:p>
            <a:fld id="{8668F3F9-58BC-440B-B37B-805B9055EF92}" type="datetimeFigureOut">
              <a:rPr lang="en-US" dirty="0"/>
              <a:t>3/18/2023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fr-FR" smtClean="0"/>
              <a:t>Modifiez le style du titre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3" name="Date Placeholder 2"/>
          <p:cNvSpPr>
            <a:spLocks noGrp="1"/>
          </p:cNvSpPr>
          <p:nvPr>
            <p:ph type="dt" sz="half" idx="10"/>
          </p:nvPr>
        </p:nvSpPr>
        <p:spPr/>
        <p:txBody>
          <a:bodyPr/>
          <a:lstStyle/>
          <a:p>
            <a:fld id="{0D5A53AF-48EA-489D-8260-9DCAB666386A}" type="datetimeFigureOut">
              <a:rPr lang="en-US" dirty="0"/>
              <a:t>3/18/2023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dirty="0"/>
              <a:t>3/18/2023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dirty="0"/>
              <a:t>3/18/2023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dirty="0"/>
              <a:t>3/18/2023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fr-FR" smtClean="0"/>
              <a:t>Modifiez le style du titre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dirty="0"/>
              <a:t>3/18/2023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dirty="0"/>
              <a:t>3/18/2023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120000" y="2505075"/>
            <a:ext cx="5025216"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fr-FR" smtClean="0"/>
              <a:t>Modifiez les styles du texte du masque</a:t>
            </a:r>
          </a:p>
        </p:txBody>
      </p:sp>
      <p:sp>
        <p:nvSpPr>
          <p:cNvPr id="6" name="Content Placeholder 5"/>
          <p:cNvSpPr>
            <a:spLocks noGrp="1"/>
          </p:cNvSpPr>
          <p:nvPr>
            <p:ph sz="quarter" idx="4"/>
          </p:nvPr>
        </p:nvSpPr>
        <p:spPr>
          <a:xfrm>
            <a:off x="6319840" y="2505075"/>
            <a:ext cx="503554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dirty="0"/>
              <a:t>3/18/2023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dirty="0"/>
              <a:t>3/18/2023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dirty="0"/>
              <a:t>3/18/2023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F7D1BD23-6E54-4D9D-AD88-A2813C73CC25}" type="datetimeFigureOut">
              <a:rPr lang="en-US" dirty="0"/>
              <a:t>3/18/2023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1471A834-4F3C-4AF9-9C74-05EC35A0F292}" type="datetimeFigureOut">
              <a:rPr lang="en-US" dirty="0"/>
              <a:t>3/18/2023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dirty="0"/>
              <a:t>3/18/2023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dirty="0"/>
              <a:pPr/>
              <a:t>‹N°›</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82521" y="1102642"/>
            <a:ext cx="9144000" cy="1641490"/>
          </a:xfrm>
        </p:spPr>
        <p:txBody>
          <a:bodyPr/>
          <a:lstStyle/>
          <a:p>
            <a:r>
              <a:rPr lang="ar-DZ" dirty="0" smtClean="0"/>
              <a:t>المحاضرة 08 </a:t>
            </a:r>
            <a:endParaRPr lang="fr-FR" dirty="0"/>
          </a:p>
        </p:txBody>
      </p:sp>
      <p:sp>
        <p:nvSpPr>
          <p:cNvPr id="3" name="Sous-titre 2"/>
          <p:cNvSpPr>
            <a:spLocks noGrp="1"/>
          </p:cNvSpPr>
          <p:nvPr>
            <p:ph type="subTitle" idx="1"/>
          </p:nvPr>
        </p:nvSpPr>
        <p:spPr/>
        <p:txBody>
          <a:bodyPr>
            <a:noAutofit/>
          </a:bodyPr>
          <a:lstStyle/>
          <a:p>
            <a:pPr algn="ctr"/>
            <a:r>
              <a:rPr lang="ar-DZ" sz="8000" dirty="0" smtClean="0">
                <a:latin typeface="Aldhabi" panose="01000000000000000000" pitchFamily="2" charset="-78"/>
                <a:cs typeface="Aldhabi" panose="01000000000000000000" pitchFamily="2" charset="-78"/>
              </a:rPr>
              <a:t>الوساطة الجزائية</a:t>
            </a:r>
            <a:endParaRPr lang="fr-FR" sz="8000" dirty="0">
              <a:latin typeface="Aldhabi" panose="01000000000000000000" pitchFamily="2" charset="-78"/>
              <a:cs typeface="Aldhabi" panose="01000000000000000000" pitchFamily="2" charset="-78"/>
            </a:endParaRPr>
          </a:p>
        </p:txBody>
      </p:sp>
    </p:spTree>
    <p:extLst>
      <p:ext uri="{BB962C8B-B14F-4D97-AF65-F5344CB8AC3E}">
        <p14:creationId xmlns:p14="http://schemas.microsoft.com/office/powerpoint/2010/main" val="849831381"/>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e 3"/>
          <p:cNvGraphicFramePr/>
          <p:nvPr>
            <p:extLst>
              <p:ext uri="{D42A27DB-BD31-4B8C-83A1-F6EECF244321}">
                <p14:modId xmlns:p14="http://schemas.microsoft.com/office/powerpoint/2010/main" val="2154098155"/>
              </p:ext>
            </p:extLst>
          </p:nvPr>
        </p:nvGraphicFramePr>
        <p:xfrm>
          <a:off x="736757" y="1743164"/>
          <a:ext cx="10515600" cy="3534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6876285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53270" y="1030310"/>
            <a:ext cx="10515600" cy="1325563"/>
          </a:xfrm>
        </p:spPr>
        <p:txBody>
          <a:bodyPr>
            <a:normAutofit/>
          </a:bodyPr>
          <a:lstStyle/>
          <a:p>
            <a:pPr algn="ctr"/>
            <a:r>
              <a:rPr lang="ar-DZ" b="1" dirty="0">
                <a:latin typeface="Arabic Typesetting" panose="03020402040406030203" pitchFamily="66" charset="-78"/>
                <a:cs typeface="Arabic Typesetting" panose="03020402040406030203" pitchFamily="66" charset="-78"/>
              </a:rPr>
              <a:t>الآثار المترتبة على قبول الوساطة</a:t>
            </a:r>
            <a:endParaRPr lang="fr-FR" dirty="0">
              <a:latin typeface="Arabic Typesetting" panose="03020402040406030203" pitchFamily="66" charset="-78"/>
              <a:cs typeface="Arabic Typesetting" panose="03020402040406030203" pitchFamily="66" charset="-78"/>
            </a:endParaRPr>
          </a:p>
        </p:txBody>
      </p:sp>
      <p:sp>
        <p:nvSpPr>
          <p:cNvPr id="3" name="Espace réservé du contenu 2"/>
          <p:cNvSpPr>
            <a:spLocks noGrp="1"/>
          </p:cNvSpPr>
          <p:nvPr>
            <p:ph idx="1"/>
          </p:nvPr>
        </p:nvSpPr>
        <p:spPr>
          <a:xfrm>
            <a:off x="1153270" y="2921101"/>
            <a:ext cx="10233800" cy="4351338"/>
          </a:xfrm>
        </p:spPr>
        <p:txBody>
          <a:bodyPr>
            <a:noAutofit/>
          </a:bodyPr>
          <a:lstStyle/>
          <a:p>
            <a:pPr marL="0" indent="0" algn="ctr" rtl="1">
              <a:buNone/>
            </a:pPr>
            <a:r>
              <a:rPr lang="ar-DZ" sz="3600" dirty="0">
                <a:latin typeface="Arabic Typesetting" panose="03020402040406030203" pitchFamily="66" charset="-78"/>
                <a:cs typeface="Arabic Typesetting" panose="03020402040406030203" pitchFamily="66" charset="-78"/>
              </a:rPr>
              <a:t>إن </a:t>
            </a:r>
            <a:r>
              <a:rPr lang="ar-DZ" sz="3600" dirty="0" err="1">
                <a:latin typeface="Arabic Typesetting" panose="03020402040406030203" pitchFamily="66" charset="-78"/>
                <a:cs typeface="Arabic Typesetting" panose="03020402040406030203" pitchFamily="66" charset="-78"/>
              </a:rPr>
              <a:t>إتفاق</a:t>
            </a:r>
            <a:r>
              <a:rPr lang="ar-DZ" sz="3600" dirty="0">
                <a:latin typeface="Arabic Typesetting" panose="03020402040406030203" pitchFamily="66" charset="-78"/>
                <a:cs typeface="Arabic Typesetting" panose="03020402040406030203" pitchFamily="66" charset="-78"/>
              </a:rPr>
              <a:t> الوساطة يدون في محضر موقع عليه ، يعد سندا تنفيذيا إلزاميا للطرفين ولا يجوز الطعن فيه بأي طريق بطرق الطعن (المادة 37 مكرر 5 ومكرر 6 قانون الإجراءات الجزائية الجزائري) إذا تم تنفيذ </a:t>
            </a:r>
            <a:r>
              <a:rPr lang="ar-DZ" sz="3600" dirty="0" err="1">
                <a:latin typeface="Arabic Typesetting" panose="03020402040406030203" pitchFamily="66" charset="-78"/>
                <a:cs typeface="Arabic Typesetting" panose="03020402040406030203" pitchFamily="66" charset="-78"/>
              </a:rPr>
              <a:t>إتفاق</a:t>
            </a:r>
            <a:r>
              <a:rPr lang="ar-DZ" sz="3600" dirty="0">
                <a:latin typeface="Arabic Typesetting" panose="03020402040406030203" pitchFamily="66" charset="-78"/>
                <a:cs typeface="Arabic Typesetting" panose="03020402040406030203" pitchFamily="66" charset="-78"/>
              </a:rPr>
              <a:t> الوساطة الذي يتضمن على الخصوص ثلاثة حلول عند نجاح الوساطة:</a:t>
            </a:r>
            <a:endParaRPr lang="fr-FR" sz="3600" dirty="0">
              <a:latin typeface="Arabic Typesetting" panose="03020402040406030203" pitchFamily="66" charset="-78"/>
              <a:cs typeface="Arabic Typesetting" panose="03020402040406030203" pitchFamily="66" charset="-78"/>
            </a:endParaRPr>
          </a:p>
          <a:p>
            <a:pPr marL="0" indent="0" algn="r" rtl="1">
              <a:buNone/>
            </a:pPr>
            <a:r>
              <a:rPr lang="ar-DZ" sz="3600" dirty="0">
                <a:latin typeface="Arabic Typesetting" panose="03020402040406030203" pitchFamily="66" charset="-78"/>
                <a:cs typeface="Arabic Typesetting" panose="03020402040406030203" pitchFamily="66" charset="-78"/>
              </a:rPr>
              <a:t>الأول: إعادة الحال إلى ما كانت </a:t>
            </a:r>
            <a:r>
              <a:rPr lang="ar-DZ" sz="3600" dirty="0" smtClean="0">
                <a:latin typeface="Arabic Typesetting" panose="03020402040406030203" pitchFamily="66" charset="-78"/>
                <a:cs typeface="Arabic Typesetting" panose="03020402040406030203" pitchFamily="66" charset="-78"/>
              </a:rPr>
              <a:t>إليه        </a:t>
            </a:r>
          </a:p>
          <a:p>
            <a:pPr marL="0" indent="0" algn="r" rtl="1">
              <a:buNone/>
            </a:pPr>
            <a:r>
              <a:rPr lang="ar-DZ" sz="3600" dirty="0" smtClean="0">
                <a:latin typeface="Arabic Typesetting" panose="03020402040406030203" pitchFamily="66" charset="-78"/>
                <a:cs typeface="Arabic Typesetting" panose="03020402040406030203" pitchFamily="66" charset="-78"/>
              </a:rPr>
              <a:t>                            . </a:t>
            </a:r>
            <a:r>
              <a:rPr lang="ar-DZ" sz="3600" dirty="0">
                <a:latin typeface="Arabic Typesetting" panose="03020402040406030203" pitchFamily="66" charset="-78"/>
                <a:cs typeface="Arabic Typesetting" panose="03020402040406030203" pitchFamily="66" charset="-78"/>
              </a:rPr>
              <a:t>الثاني: تعويض مالي أو عيني عن </a:t>
            </a:r>
            <a:r>
              <a:rPr lang="ar-DZ" sz="3600" dirty="0" smtClean="0">
                <a:latin typeface="Arabic Typesetting" panose="03020402040406030203" pitchFamily="66" charset="-78"/>
                <a:cs typeface="Arabic Typesetting" panose="03020402040406030203" pitchFamily="66" charset="-78"/>
              </a:rPr>
              <a:t>الضر</a:t>
            </a:r>
            <a:endParaRPr lang="fr-FR" sz="3600" dirty="0">
              <a:latin typeface="Arabic Typesetting" panose="03020402040406030203" pitchFamily="66" charset="-78"/>
              <a:cs typeface="Arabic Typesetting" panose="03020402040406030203" pitchFamily="66" charset="-78"/>
            </a:endParaRPr>
          </a:p>
          <a:p>
            <a:pPr marL="0" indent="0" algn="ctr">
              <a:buNone/>
            </a:pPr>
            <a:endParaRPr lang="fr-FR" sz="36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4157677615"/>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01152" y="3820917"/>
            <a:ext cx="10515600" cy="2511835"/>
          </a:xfrm>
        </p:spPr>
        <p:txBody>
          <a:bodyPr>
            <a:noAutofit/>
          </a:bodyPr>
          <a:lstStyle/>
          <a:p>
            <a:pPr algn="ctr"/>
            <a:r>
              <a:rPr lang="ar-DZ" sz="2800" dirty="0">
                <a:latin typeface="Arabic Typesetting" panose="03020402040406030203" pitchFamily="66" charset="-78"/>
                <a:cs typeface="Arabic Typesetting" panose="03020402040406030203" pitchFamily="66" charset="-78"/>
              </a:rPr>
              <a:t>الثالث: كل </a:t>
            </a:r>
            <a:r>
              <a:rPr lang="ar-DZ" sz="2800" dirty="0" err="1">
                <a:latin typeface="Arabic Typesetting" panose="03020402040406030203" pitchFamily="66" charset="-78"/>
                <a:cs typeface="Arabic Typesetting" panose="03020402040406030203" pitchFamily="66" charset="-78"/>
              </a:rPr>
              <a:t>إتفاق</a:t>
            </a:r>
            <a:r>
              <a:rPr lang="ar-DZ" sz="2800" dirty="0">
                <a:latin typeface="Arabic Typesetting" panose="03020402040406030203" pitchFamily="66" charset="-78"/>
                <a:cs typeface="Arabic Typesetting" panose="03020402040406030203" pitchFamily="66" charset="-78"/>
              </a:rPr>
              <a:t> آخر غير مخالف للقانون يتوصل إليه الأطراف، فإن وكيل الجمهورية يصدر أمر بحفظ الملف لا يكون نهائيا حتى يتأكد من تنفيذ </a:t>
            </a:r>
            <a:r>
              <a:rPr lang="ar-DZ" sz="2800" dirty="0" err="1">
                <a:latin typeface="Arabic Typesetting" panose="03020402040406030203" pitchFamily="66" charset="-78"/>
                <a:cs typeface="Arabic Typesetting" panose="03020402040406030203" pitchFamily="66" charset="-78"/>
              </a:rPr>
              <a:t>إتفاق</a:t>
            </a:r>
            <a:r>
              <a:rPr lang="ar-DZ" sz="2800" dirty="0">
                <a:latin typeface="Arabic Typesetting" panose="03020402040406030203" pitchFamily="66" charset="-78"/>
                <a:cs typeface="Arabic Typesetting" panose="03020402040406030203" pitchFamily="66" charset="-78"/>
              </a:rPr>
              <a:t> الوساطة، ولأن إجراءات الوساطة قد تستغرق فترة زمنية بداية من تاريخ عرضها إلى نهاية الأجل المحددة لتنفيذ </a:t>
            </a:r>
            <a:r>
              <a:rPr lang="ar-DZ" sz="2800" dirty="0" err="1">
                <a:latin typeface="Arabic Typesetting" panose="03020402040406030203" pitchFamily="66" charset="-78"/>
                <a:cs typeface="Arabic Typesetting" panose="03020402040406030203" pitchFamily="66" charset="-78"/>
              </a:rPr>
              <a:t>الإتفاق</a:t>
            </a:r>
            <a:r>
              <a:rPr lang="ar-DZ" sz="2800" dirty="0">
                <a:latin typeface="Arabic Typesetting" panose="03020402040406030203" pitchFamily="66" charset="-78"/>
                <a:cs typeface="Arabic Typesetting" panose="03020402040406030203" pitchFamily="66" charset="-78"/>
              </a:rPr>
              <a:t> فقد </a:t>
            </a:r>
            <a:r>
              <a:rPr lang="ar-DZ" sz="2800" dirty="0" err="1">
                <a:latin typeface="Arabic Typesetting" panose="03020402040406030203" pitchFamily="66" charset="-78"/>
                <a:cs typeface="Arabic Typesetting" panose="03020402040406030203" pitchFamily="66" charset="-78"/>
              </a:rPr>
              <a:t>إعتبرها</a:t>
            </a:r>
            <a:r>
              <a:rPr lang="ar-DZ" sz="2800" dirty="0">
                <a:latin typeface="Arabic Typesetting" panose="03020402040406030203" pitchFamily="66" charset="-78"/>
                <a:cs typeface="Arabic Typesetting" panose="03020402040406030203" pitchFamily="66" charset="-78"/>
              </a:rPr>
              <a:t> المشرع مانعا قانونيا يوقف سريان تقادم الدعوى العمومية، وقد نصت المادة 37 مكرر 7 من قانون الإجراءات الجزائية على أنه: "يوقف سريان تقادم الدعوى العمومية خلال الآجال المحددة لتنفيذ </a:t>
            </a:r>
            <a:r>
              <a:rPr lang="ar-DZ" sz="2800" dirty="0" err="1">
                <a:latin typeface="Arabic Typesetting" panose="03020402040406030203" pitchFamily="66" charset="-78"/>
                <a:cs typeface="Arabic Typesetting" panose="03020402040406030203" pitchFamily="66" charset="-78"/>
              </a:rPr>
              <a:t>إتفاق</a:t>
            </a:r>
            <a:r>
              <a:rPr lang="ar-DZ" sz="2800" dirty="0">
                <a:latin typeface="Arabic Typesetting" panose="03020402040406030203" pitchFamily="66" charset="-78"/>
                <a:cs typeface="Arabic Typesetting" panose="03020402040406030203" pitchFamily="66" charset="-78"/>
              </a:rPr>
              <a:t> الوساطة "ونصت المادة 110 في فقرتها الأخيرة من القانون المتعلق بحماية الطفل على أن: "اللجوء إلى الوساطة يوقف سريان تقادم الدعوى العمومية إبتداء من تاريخ إصدار وكيل الجمهورية مقرر إجراء الوساطة "، من خلال النصين المذكورين أعلاه يفهم أن المدة الزمنية المخصصة لتنفيذ ما تم </a:t>
            </a:r>
            <a:r>
              <a:rPr lang="ar-DZ" sz="2800" dirty="0" err="1">
                <a:latin typeface="Arabic Typesetting" panose="03020402040406030203" pitchFamily="66" charset="-78"/>
                <a:cs typeface="Arabic Typesetting" panose="03020402040406030203" pitchFamily="66" charset="-78"/>
              </a:rPr>
              <a:t>الإتفاق</a:t>
            </a:r>
            <a:r>
              <a:rPr lang="ar-DZ" sz="2800" dirty="0">
                <a:latin typeface="Arabic Typesetting" panose="03020402040406030203" pitchFamily="66" charset="-78"/>
                <a:cs typeface="Arabic Typesetting" panose="03020402040406030203" pitchFamily="66" charset="-78"/>
              </a:rPr>
              <a:t> عليه من طرف الأطراف في </a:t>
            </a:r>
            <a:r>
              <a:rPr lang="ar-DZ" sz="2800" dirty="0" err="1">
                <a:latin typeface="Arabic Typesetting" panose="03020402040406030203" pitchFamily="66" charset="-78"/>
                <a:cs typeface="Arabic Typesetting" panose="03020402040406030203" pitchFamily="66" charset="-78"/>
              </a:rPr>
              <a:t>إتفاق</a:t>
            </a:r>
            <a:r>
              <a:rPr lang="ar-DZ" sz="2800" dirty="0">
                <a:latin typeface="Arabic Typesetting" panose="03020402040406030203" pitchFamily="66" charset="-78"/>
                <a:cs typeface="Arabic Typesetting" panose="03020402040406030203" pitchFamily="66" charset="-78"/>
              </a:rPr>
              <a:t> الوساطة يوقف تقادم الدعوى العمومية وذلك فيما يخص الجرائم المرتكبة من طرف البالغين في حين أن كامل إجراءات الوساطة </a:t>
            </a:r>
            <a:r>
              <a:rPr lang="ar-DZ" sz="2800" dirty="0" err="1">
                <a:latin typeface="Arabic Typesetting" panose="03020402040406030203" pitchFamily="66" charset="-78"/>
                <a:cs typeface="Arabic Typesetting" panose="03020402040406030203" pitchFamily="66" charset="-78"/>
              </a:rPr>
              <a:t>وإبتداءا</a:t>
            </a:r>
            <a:r>
              <a:rPr lang="ar-DZ" sz="2800" dirty="0">
                <a:latin typeface="Arabic Typesetting" panose="03020402040406030203" pitchFamily="66" charset="-78"/>
                <a:cs typeface="Arabic Typesetting" panose="03020402040406030203" pitchFamily="66" charset="-78"/>
              </a:rPr>
              <a:t> من إصدار وكيل الجمهورية مقرر إجراء الوساطة توقف تقادم الدعوى العمومية فيما يخص الجرائم المرتكبة من طرف الأطفال الجانحين، والمستساغ منطقا أن </a:t>
            </a:r>
            <a:r>
              <a:rPr lang="ar-DZ" sz="2800" dirty="0" err="1">
                <a:latin typeface="Arabic Typesetting" panose="03020402040406030203" pitchFamily="66" charset="-78"/>
                <a:cs typeface="Arabic Typesetting" panose="03020402040406030203" pitchFamily="66" charset="-78"/>
              </a:rPr>
              <a:t>الإحتكام</a:t>
            </a:r>
            <a:r>
              <a:rPr lang="ar-DZ" sz="2800" dirty="0">
                <a:latin typeface="Arabic Typesetting" panose="03020402040406030203" pitchFamily="66" charset="-78"/>
                <a:cs typeface="Arabic Typesetting" panose="03020402040406030203" pitchFamily="66" charset="-78"/>
              </a:rPr>
              <a:t> إلى الوساطة إبتداء من تقرير إجرائها إلى غاية </a:t>
            </a:r>
            <a:r>
              <a:rPr lang="ar-DZ" sz="2800" dirty="0" err="1">
                <a:latin typeface="Arabic Typesetting" panose="03020402040406030203" pitchFamily="66" charset="-78"/>
                <a:cs typeface="Arabic Typesetting" panose="03020402040406030203" pitchFamily="66" charset="-78"/>
              </a:rPr>
              <a:t>إنتهائها</a:t>
            </a:r>
            <a:r>
              <a:rPr lang="ar-DZ" sz="2800" dirty="0">
                <a:latin typeface="Arabic Typesetting" panose="03020402040406030203" pitchFamily="66" charset="-78"/>
                <a:cs typeface="Arabic Typesetting" panose="03020402040406030203" pitchFamily="66" charset="-78"/>
              </a:rPr>
              <a:t> توقف تقادم الدعوى العمومية وبذلك المشرع مدعو إلى إعادة صياغة نص المادة المذكورة على النحو الذي يجعل من النطاق الزمني لوقف تقادم الدعوى العمومية يبدأ من قرار اللجوء إلى الوساطة وليس خلال المدة الزمنية التي يتم فيها تنفيذ الوساطة فقط، والجدير بالذكر أن المشرع لم يحدد أجلا معينا للوساطة في المادة الجزائية إنما يترك تحديدها </a:t>
            </a:r>
            <a:r>
              <a:rPr lang="ar-DZ" sz="2800" dirty="0" err="1">
                <a:latin typeface="Arabic Typesetting" panose="03020402040406030203" pitchFamily="66" charset="-78"/>
                <a:cs typeface="Arabic Typesetting" panose="03020402040406030203" pitchFamily="66" charset="-78"/>
              </a:rPr>
              <a:t>لإتفاق</a:t>
            </a:r>
            <a:r>
              <a:rPr lang="ar-DZ" sz="2800" dirty="0">
                <a:latin typeface="Arabic Typesetting" panose="03020402040406030203" pitchFamily="66" charset="-78"/>
                <a:cs typeface="Arabic Typesetting" panose="03020402040406030203" pitchFamily="66" charset="-78"/>
              </a:rPr>
              <a:t> الأطراف</a:t>
            </a:r>
            <a:r>
              <a:rPr lang="fr-FR" sz="2800" dirty="0">
                <a:latin typeface="Arabic Typesetting" panose="03020402040406030203" pitchFamily="66" charset="-78"/>
                <a:cs typeface="Arabic Typesetting" panose="03020402040406030203" pitchFamily="66" charset="-78"/>
              </a:rPr>
              <a:t/>
            </a:r>
            <a:br>
              <a:rPr lang="fr-FR" sz="2800" dirty="0">
                <a:latin typeface="Arabic Typesetting" panose="03020402040406030203" pitchFamily="66" charset="-78"/>
                <a:cs typeface="Arabic Typesetting" panose="03020402040406030203" pitchFamily="66" charset="-78"/>
              </a:rPr>
            </a:br>
            <a:endParaRPr lang="fr-FR" sz="2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009114624"/>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e 3"/>
          <p:cNvGraphicFramePr/>
          <p:nvPr>
            <p:extLst>
              <p:ext uri="{D42A27DB-BD31-4B8C-83A1-F6EECF244321}">
                <p14:modId xmlns:p14="http://schemas.microsoft.com/office/powerpoint/2010/main" val="3617334338"/>
              </p:ext>
            </p:extLst>
          </p:nvPr>
        </p:nvGraphicFramePr>
        <p:xfrm>
          <a:off x="839788" y="1412567"/>
          <a:ext cx="10515600" cy="25118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Espace réservé du texte 2"/>
          <p:cNvSpPr>
            <a:spLocks noGrp="1"/>
          </p:cNvSpPr>
          <p:nvPr>
            <p:ph type="body" sz="half" idx="2"/>
          </p:nvPr>
        </p:nvSpPr>
        <p:spPr/>
        <p:txBody>
          <a:bodyPr>
            <a:noAutofit/>
          </a:bodyPr>
          <a:lstStyle/>
          <a:p>
            <a:pPr algn="ctr"/>
            <a:r>
              <a:rPr lang="ar-DZ" sz="3600" dirty="0">
                <a:latin typeface="Arabic Typesetting" panose="03020402040406030203" pitchFamily="66" charset="-78"/>
                <a:cs typeface="Arabic Typesetting" panose="03020402040406030203" pitchFamily="66" charset="-78"/>
              </a:rPr>
              <a:t>لقد رتب المشرع الجزائري أثرا جزائيا يتعلق بعدم تنفيذ </a:t>
            </a:r>
            <a:r>
              <a:rPr lang="ar-DZ" sz="3600" dirty="0" err="1">
                <a:latin typeface="Arabic Typesetting" panose="03020402040406030203" pitchFamily="66" charset="-78"/>
                <a:cs typeface="Arabic Typesetting" panose="03020402040406030203" pitchFamily="66" charset="-78"/>
              </a:rPr>
              <a:t>إتفاق</a:t>
            </a:r>
            <a:r>
              <a:rPr lang="ar-DZ" sz="3600" dirty="0">
                <a:latin typeface="Arabic Typesetting" panose="03020402040406030203" pitchFamily="66" charset="-78"/>
                <a:cs typeface="Arabic Typesetting" panose="03020402040406030203" pitchFamily="66" charset="-78"/>
              </a:rPr>
              <a:t> الوساطة بحيث ينص في المادة 37مكرر9 على إمكانية تعرض الشخص الذي يمتنع عمدا عن تنفيذ </a:t>
            </a:r>
            <a:r>
              <a:rPr lang="ar-DZ" sz="3600" dirty="0" err="1">
                <a:latin typeface="Arabic Typesetting" panose="03020402040406030203" pitchFamily="66" charset="-78"/>
                <a:cs typeface="Arabic Typesetting" panose="03020402040406030203" pitchFamily="66" charset="-78"/>
              </a:rPr>
              <a:t>إتفاق</a:t>
            </a:r>
            <a:r>
              <a:rPr lang="ar-DZ" sz="3600" dirty="0">
                <a:latin typeface="Arabic Typesetting" panose="03020402040406030203" pitchFamily="66" charset="-78"/>
                <a:cs typeface="Arabic Typesetting" panose="03020402040406030203" pitchFamily="66" charset="-78"/>
              </a:rPr>
              <a:t> الوساطة الجزائية و عند </a:t>
            </a:r>
            <a:r>
              <a:rPr lang="ar-DZ" sz="3600" dirty="0" err="1">
                <a:latin typeface="Arabic Typesetting" panose="03020402040406030203" pitchFamily="66" charset="-78"/>
                <a:cs typeface="Arabic Typesetting" panose="03020402040406030203" pitchFamily="66" charset="-78"/>
              </a:rPr>
              <a:t>إنقضاء</a:t>
            </a:r>
            <a:r>
              <a:rPr lang="ar-DZ" sz="3600" dirty="0">
                <a:latin typeface="Arabic Typesetting" panose="03020402040406030203" pitchFamily="66" charset="-78"/>
                <a:cs typeface="Arabic Typesetting" panose="03020402040406030203" pitchFamily="66" charset="-78"/>
              </a:rPr>
              <a:t> الأجل المحدد لذلك للمساءلة الجنائية بتهمة التقليل من شأن الأحكام القضائية و التي نصت عليها المادة 147 فقرة 02 من قانون العقوبات</a:t>
            </a:r>
            <a:endParaRPr lang="fr-FR" sz="36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606871359"/>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69431" y="1825625"/>
            <a:ext cx="7735712" cy="4351338"/>
          </a:xfrm>
        </p:spPr>
      </p:pic>
    </p:spTree>
    <p:extLst>
      <p:ext uri="{BB962C8B-B14F-4D97-AF65-F5344CB8AC3E}">
        <p14:creationId xmlns:p14="http://schemas.microsoft.com/office/powerpoint/2010/main" val="58030040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42819" y="2013621"/>
            <a:ext cx="10515600" cy="3534344"/>
          </a:xfrm>
        </p:spPr>
        <p:txBody>
          <a:bodyPr>
            <a:normAutofit fontScale="90000"/>
          </a:bodyPr>
          <a:lstStyle/>
          <a:p>
            <a:pPr algn="ctr" rtl="1"/>
            <a:r>
              <a:rPr lang="ar-DZ" dirty="0">
                <a:solidFill>
                  <a:schemeClr val="tx1"/>
                </a:solidFill>
                <a:latin typeface="Arabic Typesetting" panose="03020402040406030203" pitchFamily="66" charset="-78"/>
                <a:cs typeface="Arabic Typesetting" panose="03020402040406030203" pitchFamily="66" charset="-78"/>
              </a:rPr>
              <a:t>الوساطة الجزائية نمط من الإجراءات الجزائية مستحدث يقوم على الرضائية في إنهاء المنازعات في المواد الجنائية، يجوز للنيابة العامة أن تلجأ إليه للتصرف في الدعوى الجزائية، فهو خيارا يقوم على التوفيق بين الخصوم وإعطائهم دورا أكبر في إنهاء الخصومة بما يحقق نوعا من الرضا المتبادل مسايرة للتطور الذي يعرفه مفهوم العدالة من مفهوم عقابي زجري إلى عدالة تصالحية إصلاحية تعويضية.</a:t>
            </a:r>
            <a:r>
              <a:rPr lang="fr-FR" dirty="0">
                <a:solidFill>
                  <a:schemeClr val="tx1"/>
                </a:solidFill>
                <a:latin typeface="Arabic Typesetting" panose="03020402040406030203" pitchFamily="66" charset="-78"/>
                <a:cs typeface="Arabic Typesetting" panose="03020402040406030203" pitchFamily="66" charset="-78"/>
              </a:rPr>
              <a:t/>
            </a:r>
            <a:br>
              <a:rPr lang="fr-FR" dirty="0">
                <a:solidFill>
                  <a:schemeClr val="tx1"/>
                </a:solidFill>
                <a:latin typeface="Arabic Typesetting" panose="03020402040406030203" pitchFamily="66" charset="-78"/>
                <a:cs typeface="Arabic Typesetting" panose="03020402040406030203" pitchFamily="66" charset="-78"/>
              </a:rPr>
            </a:br>
            <a:r>
              <a:rPr lang="ar-DZ" dirty="0" err="1">
                <a:solidFill>
                  <a:schemeClr val="tx1"/>
                </a:solidFill>
                <a:latin typeface="Arabic Typesetting" panose="03020402040406030203" pitchFamily="66" charset="-78"/>
                <a:cs typeface="Arabic Typesetting" panose="03020402040406030203" pitchFamily="66" charset="-78"/>
              </a:rPr>
              <a:t>إستحدث</a:t>
            </a:r>
            <a:r>
              <a:rPr lang="ar-DZ" dirty="0">
                <a:solidFill>
                  <a:schemeClr val="tx1"/>
                </a:solidFill>
                <a:latin typeface="Arabic Typesetting" panose="03020402040406030203" pitchFamily="66" charset="-78"/>
                <a:cs typeface="Arabic Typesetting" panose="03020402040406030203" pitchFamily="66" charset="-78"/>
              </a:rPr>
              <a:t> المشرع الجزائري هذا النظام سنة 2015 أولا بقانون حماية الطفل رقم 15-12 المؤرخ في 15 يونيو 2015 وثانيا بالأمر رقم 15-02 المؤرخ في 23 يوليو 2015 المعدل والمتمم لقانون الإجراءات الجزائية، وإذا كان هذا الأخير لم يعرف الوساطة فإن قانون حماية الطفل وضع لها تعريفا في المادة 2 منه بقولها "الوساطة آلية قانونية تهدف إلى إبرام </a:t>
            </a:r>
            <a:r>
              <a:rPr lang="ar-DZ" dirty="0" err="1">
                <a:solidFill>
                  <a:schemeClr val="tx1"/>
                </a:solidFill>
                <a:latin typeface="Arabic Typesetting" panose="03020402040406030203" pitchFamily="66" charset="-78"/>
                <a:cs typeface="Arabic Typesetting" panose="03020402040406030203" pitchFamily="66" charset="-78"/>
              </a:rPr>
              <a:t>إتفاق</a:t>
            </a:r>
            <a:r>
              <a:rPr lang="ar-DZ" dirty="0">
                <a:solidFill>
                  <a:schemeClr val="tx1"/>
                </a:solidFill>
                <a:latin typeface="Arabic Typesetting" panose="03020402040406030203" pitchFamily="66" charset="-78"/>
                <a:cs typeface="Arabic Typesetting" panose="03020402040406030203" pitchFamily="66" charset="-78"/>
              </a:rPr>
              <a:t> بين الطفل الجانح وممثله الشرعي من جهة وبين الضحية أو ذوي حقوقه من جهة أخرى، وتهدف إلى إنهاء المتابعات وجبر الضرر الذي تعرضت له الضحية ووضع حد لأثار الجريمة والمساهمة في إدماج الطفل"، وعرفها جانب من الفقه الفرنسي بأنها كل طريقة غير تقليدية لحل المنازعات بواسطة شخص ثالث كانت تحل وفقا للأوضاع المعتادة بمعرفة قاضي الواقعة، وبأنها إجراء من شأنه أن يعطي الضحية المعنية الفرصة لمقابلة الجاني الذي </a:t>
            </a:r>
            <a:r>
              <a:rPr lang="ar-DZ" dirty="0" err="1">
                <a:solidFill>
                  <a:schemeClr val="tx1"/>
                </a:solidFill>
                <a:latin typeface="Arabic Typesetting" panose="03020402040406030203" pitchFamily="66" charset="-78"/>
                <a:cs typeface="Arabic Typesetting" panose="03020402040406030203" pitchFamily="66" charset="-78"/>
              </a:rPr>
              <a:t>إعتدي</a:t>
            </a:r>
            <a:r>
              <a:rPr lang="ar-DZ" dirty="0">
                <a:solidFill>
                  <a:schemeClr val="tx1"/>
                </a:solidFill>
                <a:latin typeface="Arabic Typesetting" panose="03020402040406030203" pitchFamily="66" charset="-78"/>
                <a:cs typeface="Arabic Typesetting" panose="03020402040406030203" pitchFamily="66" charset="-78"/>
              </a:rPr>
              <a:t> عليها في بيئة آمنة ومنظمة للمشاركة في مناقشة الجريمة وذلك بمساعدة وسيط مؤهل ونزيه ، ويصف الفقه الفرنسي الوساطة الجنائية بأنها عدالة </a:t>
            </a:r>
            <a:r>
              <a:rPr lang="ar-DZ" dirty="0" smtClean="0">
                <a:solidFill>
                  <a:schemeClr val="tx1"/>
                </a:solidFill>
                <a:latin typeface="Arabic Typesetting" panose="03020402040406030203" pitchFamily="66" charset="-78"/>
                <a:cs typeface="Arabic Typesetting" panose="03020402040406030203" pitchFamily="66" charset="-78"/>
              </a:rPr>
              <a:t>تقريبية، </a:t>
            </a:r>
            <a:r>
              <a:rPr lang="ar-DZ" dirty="0">
                <a:solidFill>
                  <a:schemeClr val="tx1"/>
                </a:solidFill>
                <a:latin typeface="Arabic Typesetting" panose="03020402040406030203" pitchFamily="66" charset="-78"/>
                <a:cs typeface="Arabic Typesetting" panose="03020402040406030203" pitchFamily="66" charset="-78"/>
              </a:rPr>
              <a:t>أو عدالة جنائية </a:t>
            </a:r>
            <a:r>
              <a:rPr lang="ar-DZ" dirty="0" err="1">
                <a:solidFill>
                  <a:schemeClr val="tx1"/>
                </a:solidFill>
                <a:latin typeface="Arabic Typesetting" panose="03020402040406030203" pitchFamily="66" charset="-78"/>
                <a:cs typeface="Arabic Typesetting" panose="03020402040406030203" pitchFamily="66" charset="-78"/>
              </a:rPr>
              <a:t>إنتقالية</a:t>
            </a:r>
            <a:r>
              <a:rPr lang="ar-DZ" dirty="0">
                <a:solidFill>
                  <a:schemeClr val="tx1"/>
                </a:solidFill>
                <a:latin typeface="Arabic Typesetting" panose="03020402040406030203" pitchFamily="66" charset="-78"/>
                <a:cs typeface="Arabic Typesetting" panose="03020402040406030203" pitchFamily="66" charset="-78"/>
              </a:rPr>
              <a:t> من العقوبة إلى التفاوض.</a:t>
            </a:r>
            <a:r>
              <a:rPr lang="fr-FR" dirty="0">
                <a:solidFill>
                  <a:schemeClr val="tx1"/>
                </a:solidFill>
                <a:latin typeface="Arabic Typesetting" panose="03020402040406030203" pitchFamily="66" charset="-78"/>
                <a:cs typeface="Arabic Typesetting" panose="03020402040406030203" pitchFamily="66" charset="-78"/>
              </a:rPr>
              <a:t/>
            </a:r>
            <a:br>
              <a:rPr lang="fr-FR" dirty="0">
                <a:solidFill>
                  <a:schemeClr val="tx1"/>
                </a:solidFill>
                <a:latin typeface="Arabic Typesetting" panose="03020402040406030203" pitchFamily="66" charset="-78"/>
                <a:cs typeface="Arabic Typesetting" panose="03020402040406030203" pitchFamily="66" charset="-78"/>
              </a:rPr>
            </a:br>
            <a:r>
              <a:rPr lang="ar-DZ" dirty="0">
                <a:solidFill>
                  <a:schemeClr val="tx1"/>
                </a:solidFill>
                <a:latin typeface="Arabic Typesetting" panose="03020402040406030203" pitchFamily="66" charset="-78"/>
                <a:cs typeface="Arabic Typesetting" panose="03020402040406030203" pitchFamily="66" charset="-78"/>
              </a:rPr>
              <a:t>لقد نظم المشرع الجزائري أحكامها من خلال المواد 37 مكرر إلى 37 مكرر 9، ولقد نصت المادة 37 مكرر 2 </a:t>
            </a:r>
            <a:r>
              <a:rPr lang="ar-DZ" dirty="0" err="1">
                <a:solidFill>
                  <a:schemeClr val="tx1"/>
                </a:solidFill>
                <a:latin typeface="Arabic Typesetting" panose="03020402040406030203" pitchFamily="66" charset="-78"/>
                <a:cs typeface="Arabic Typesetting" panose="03020402040406030203" pitchFamily="66" charset="-78"/>
              </a:rPr>
              <a:t>إج</a:t>
            </a:r>
            <a:r>
              <a:rPr lang="ar-DZ" dirty="0">
                <a:solidFill>
                  <a:schemeClr val="tx1"/>
                </a:solidFill>
                <a:latin typeface="Arabic Typesetting" panose="03020402040406030203" pitchFamily="66" charset="-78"/>
                <a:cs typeface="Arabic Typesetting" panose="03020402040406030203" pitchFamily="66" charset="-78"/>
              </a:rPr>
              <a:t> ج على الجرائم </a:t>
            </a:r>
            <a:r>
              <a:rPr lang="ar-DZ" b="1" dirty="0">
                <a:solidFill>
                  <a:schemeClr val="tx1"/>
                </a:solidFill>
                <a:latin typeface="Arabic Typesetting" panose="03020402040406030203" pitchFamily="66" charset="-78"/>
                <a:cs typeface="Arabic Typesetting" panose="03020402040406030203" pitchFamily="66" charset="-78"/>
              </a:rPr>
              <a:t>التي يجوز</a:t>
            </a:r>
            <a:r>
              <a:rPr lang="ar-DZ" dirty="0">
                <a:solidFill>
                  <a:schemeClr val="tx1"/>
                </a:solidFill>
                <a:latin typeface="Arabic Typesetting" panose="03020402040406030203" pitchFamily="66" charset="-78"/>
                <a:cs typeface="Arabic Typesetting" panose="03020402040406030203" pitchFamily="66" charset="-78"/>
              </a:rPr>
              <a:t> فيها إقرار وساطة </a:t>
            </a:r>
            <a:r>
              <a:rPr lang="ar-DZ" dirty="0" smtClean="0">
                <a:solidFill>
                  <a:schemeClr val="tx1"/>
                </a:solidFill>
                <a:latin typeface="Arabic Typesetting" panose="03020402040406030203" pitchFamily="66" charset="-78"/>
                <a:cs typeface="Arabic Typesetting" panose="03020402040406030203" pitchFamily="66" charset="-78"/>
              </a:rPr>
              <a:t>جزائية</a:t>
            </a:r>
            <a:endParaRPr lang="fr-FR" dirty="0">
              <a:solidFill>
                <a:schemeClr val="tx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318120398"/>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e 3"/>
          <p:cNvGraphicFramePr/>
          <p:nvPr/>
        </p:nvGraphicFramePr>
        <p:xfrm>
          <a:off x="839788" y="365125"/>
          <a:ext cx="10515600" cy="3534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Espace réservé du texte 2"/>
          <p:cNvSpPr>
            <a:spLocks noGrp="1"/>
          </p:cNvSpPr>
          <p:nvPr>
            <p:ph type="body" sz="half" idx="2"/>
          </p:nvPr>
        </p:nvSpPr>
        <p:spPr/>
        <p:txBody>
          <a:bodyPr/>
          <a:lstStyle/>
          <a:p>
            <a:pPr algn="ctr" rtl="1"/>
            <a:r>
              <a:rPr lang="ar-DZ" sz="2000" dirty="0" smtClean="0"/>
              <a:t>الوساطة </a:t>
            </a:r>
            <a:r>
              <a:rPr lang="ar-DZ" sz="2000" dirty="0"/>
              <a:t>الجزائية سلطة خولها القانون للنيابة العامة قبل تقدير ملائمة تحريك الدعوى العمومية بموجبها يعرض وكيل الجمهورية على الأطراف إمكانية اللجوء إليها.</a:t>
            </a:r>
            <a:endParaRPr lang="fr-FR" sz="2000" dirty="0"/>
          </a:p>
          <a:p>
            <a:pPr algn="ctr" rtl="1"/>
            <a:r>
              <a:rPr lang="ar-DZ" sz="2000" dirty="0"/>
              <a:t>ويشترط </a:t>
            </a:r>
            <a:r>
              <a:rPr lang="ar-DZ" sz="2000" b="1" dirty="0"/>
              <a:t>المشرع الجزائري</a:t>
            </a:r>
            <a:r>
              <a:rPr lang="ar-DZ" sz="2000" dirty="0"/>
              <a:t> لإجراء الوساطة أن تكون من شأنها أن تؤدي إلى جبر الضرر وتضع حدا </a:t>
            </a:r>
            <a:r>
              <a:rPr lang="ar-DZ" sz="2000" dirty="0" err="1"/>
              <a:t>للإختلال</a:t>
            </a:r>
            <a:r>
              <a:rPr lang="ar-DZ" sz="2000" dirty="0"/>
              <a:t> الذي نتج عن إرتكاب الجريمة</a:t>
            </a:r>
            <a:r>
              <a:rPr lang="ar-DZ" baseline="30000" dirty="0"/>
              <a:t>.</a:t>
            </a:r>
            <a:endParaRPr lang="fr-FR" dirty="0"/>
          </a:p>
        </p:txBody>
      </p:sp>
    </p:spTree>
    <p:extLst>
      <p:ext uri="{BB962C8B-B14F-4D97-AF65-F5344CB8AC3E}">
        <p14:creationId xmlns:p14="http://schemas.microsoft.com/office/powerpoint/2010/main" val="355653824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e 3"/>
          <p:cNvGraphicFramePr/>
          <p:nvPr>
            <p:extLst>
              <p:ext uri="{D42A27DB-BD31-4B8C-83A1-F6EECF244321}">
                <p14:modId xmlns:p14="http://schemas.microsoft.com/office/powerpoint/2010/main" val="3243277793"/>
              </p:ext>
            </p:extLst>
          </p:nvPr>
        </p:nvGraphicFramePr>
        <p:xfrm>
          <a:off x="981456" y="1472708"/>
          <a:ext cx="10515600" cy="3534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529052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91303" y="1562860"/>
            <a:ext cx="10515600" cy="3534344"/>
          </a:xfrm>
        </p:spPr>
        <p:txBody>
          <a:bodyPr>
            <a:noAutofit/>
          </a:bodyPr>
          <a:lstStyle/>
          <a:p>
            <a:pPr algn="ctr" rtl="1"/>
            <a:r>
              <a:rPr lang="ar-DZ" sz="3600" dirty="0">
                <a:latin typeface="Arabic Typesetting" panose="03020402040406030203" pitchFamily="66" charset="-78"/>
                <a:cs typeface="Arabic Typesetting" panose="03020402040406030203" pitchFamily="66" charset="-78"/>
              </a:rPr>
              <a:t>تتم</a:t>
            </a:r>
            <a:r>
              <a:rPr lang="ar-DZ" sz="3600" dirty="0"/>
              <a:t> </a:t>
            </a:r>
            <a:r>
              <a:rPr lang="ar-DZ" sz="3600" dirty="0">
                <a:latin typeface="Arabic Typesetting" panose="03020402040406030203" pitchFamily="66" charset="-78"/>
                <a:cs typeface="Arabic Typesetting" panose="03020402040406030203" pitchFamily="66" charset="-78"/>
              </a:rPr>
              <a:t>الوساطة بين الضحية والمشتكى منه بمبادرة من وكيل الجمهورية شرط قبول الطرفين الضحية والمشتكى منه مرتكب الأفعال المجرمة، وقد تكون بمبادرة من الضحية أو المشتكى منه بشرط قبول وكيل الجمهورية متى كان من شأنها وضع حد للإخلال الناتج عن الجريمة أو جبر الضرر، فتنص المادة 37 مكرر إ ج ج: "يجوز لوكيل الجمهورية قبل أي متابعة جزائية أن يقرر بمبادرة منه أو بناء على طلب الضحية أو المشتكى منه أو منهما معا، إجراء وساطة عندما يكون من شأنها وضع حد للإخلال الناتج عن الجريمة أو جبر الضرر المترتب عليها"، وبناء عليه يمكن لوكيل الجمهورية أن يلعب هو دور الوسيط بين طرفي النزاع أو يكلف أحد مساعديه بذلك، وإذا كان من الجائز قانونا أن تباشر النيابة العامة مهمة الوساطة بين الجاني والمجني عليه فإن ذلك لم يسلم من النقد </a:t>
            </a:r>
            <a:r>
              <a:rPr lang="ar-DZ" sz="3600" dirty="0" err="1">
                <a:latin typeface="Arabic Typesetting" panose="03020402040406030203" pitchFamily="66" charset="-78"/>
                <a:cs typeface="Arabic Typesetting" panose="03020402040406030203" pitchFamily="66" charset="-78"/>
              </a:rPr>
              <a:t>بإعتبار</a:t>
            </a:r>
            <a:r>
              <a:rPr lang="ar-DZ" sz="3600" dirty="0">
                <a:latin typeface="Arabic Typesetting" panose="03020402040406030203" pitchFamily="66" charset="-78"/>
                <a:cs typeface="Arabic Typesetting" panose="03020402040406030203" pitchFamily="66" charset="-78"/>
              </a:rPr>
              <a:t> أن ذلك يمس بمبدأ حياد ونزاهة النيابة العامة التي تعتبر طرف في النزاع بل تعتبر خصما فوق العادة، إذ كيف يكون الشخص خصما ووسيطا في نفس الوقت، ولهذا السبب نجد بعض التشريعات قد حظرت على أعضاء النيابة العامة القيام بمهمة الوساطة ومنهم </a:t>
            </a:r>
            <a:r>
              <a:rPr lang="ar-DZ" sz="3600" b="1" dirty="0">
                <a:latin typeface="Arabic Typesetting" panose="03020402040406030203" pitchFamily="66" charset="-78"/>
                <a:cs typeface="Arabic Typesetting" panose="03020402040406030203" pitchFamily="66" charset="-78"/>
              </a:rPr>
              <a:t>التشريع الفرنسي</a:t>
            </a:r>
            <a:r>
              <a:rPr lang="ar-DZ" sz="3600" dirty="0">
                <a:latin typeface="Arabic Typesetting" panose="03020402040406030203" pitchFamily="66" charset="-78"/>
                <a:cs typeface="Arabic Typesetting" panose="03020402040406030203" pitchFamily="66" charset="-78"/>
              </a:rPr>
              <a:t> من خلال المرسوم 305/96 المؤرخ في 10 </a:t>
            </a:r>
            <a:r>
              <a:rPr lang="ar-DZ" sz="3600" dirty="0" err="1">
                <a:latin typeface="Arabic Typesetting" panose="03020402040406030203" pitchFamily="66" charset="-78"/>
                <a:cs typeface="Arabic Typesetting" panose="03020402040406030203" pitchFamily="66" charset="-78"/>
              </a:rPr>
              <a:t>أفريل</a:t>
            </a:r>
            <a:r>
              <a:rPr lang="ar-DZ" sz="3600" dirty="0">
                <a:latin typeface="Arabic Typesetting" panose="03020402040406030203" pitchFamily="66" charset="-78"/>
                <a:cs typeface="Arabic Typesetting" panose="03020402040406030203" pitchFamily="66" charset="-78"/>
              </a:rPr>
              <a:t> 1996 الخاص بتنظيم ممارسة مهنة الوساطة، وذلك تجنبا </a:t>
            </a:r>
            <a:r>
              <a:rPr lang="ar-DZ" sz="3600" dirty="0" err="1">
                <a:latin typeface="Arabic Typesetting" panose="03020402040406030203" pitchFamily="66" charset="-78"/>
                <a:cs typeface="Arabic Typesetting" panose="03020402040406030203" pitchFamily="66" charset="-78"/>
              </a:rPr>
              <a:t>لإحتمال</a:t>
            </a:r>
            <a:r>
              <a:rPr lang="ar-DZ" sz="3600" dirty="0">
                <a:latin typeface="Arabic Typesetting" panose="03020402040406030203" pitchFamily="66" charset="-78"/>
                <a:cs typeface="Arabic Typesetting" panose="03020402040406030203" pitchFamily="66" charset="-78"/>
              </a:rPr>
              <a:t> تأثير النيابة العامة على رضا طرفي النزاع لما لها من سلطة على الدعوى الجزائية وعلى طرفي </a:t>
            </a:r>
            <a:r>
              <a:rPr lang="ar-DZ" sz="3600" dirty="0" smtClean="0">
                <a:latin typeface="Arabic Typesetting" panose="03020402040406030203" pitchFamily="66" charset="-78"/>
                <a:cs typeface="Arabic Typesetting" panose="03020402040406030203" pitchFamily="66" charset="-78"/>
              </a:rPr>
              <a:t>النزاع</a:t>
            </a:r>
            <a:endParaRPr lang="fr-FR" sz="36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06380370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e 3"/>
          <p:cNvGraphicFramePr/>
          <p:nvPr>
            <p:extLst>
              <p:ext uri="{D42A27DB-BD31-4B8C-83A1-F6EECF244321}">
                <p14:modId xmlns:p14="http://schemas.microsoft.com/office/powerpoint/2010/main" val="484093247"/>
              </p:ext>
            </p:extLst>
          </p:nvPr>
        </p:nvGraphicFramePr>
        <p:xfrm>
          <a:off x="865545" y="596944"/>
          <a:ext cx="10712561" cy="56621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4278742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e 3"/>
          <p:cNvGraphicFramePr/>
          <p:nvPr>
            <p:extLst>
              <p:ext uri="{D42A27DB-BD31-4B8C-83A1-F6EECF244321}">
                <p14:modId xmlns:p14="http://schemas.microsoft.com/office/powerpoint/2010/main" val="4128857315"/>
              </p:ext>
            </p:extLst>
          </p:nvPr>
        </p:nvGraphicFramePr>
        <p:xfrm>
          <a:off x="814031" y="2116652"/>
          <a:ext cx="10515600" cy="3534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5876552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88273" y="2052257"/>
            <a:ext cx="10515600" cy="3534344"/>
          </a:xfrm>
        </p:spPr>
        <p:txBody>
          <a:bodyPr>
            <a:normAutofit/>
          </a:bodyPr>
          <a:lstStyle/>
          <a:p>
            <a:pPr algn="ctr" rtl="1"/>
            <a:r>
              <a:rPr lang="ar-DZ" sz="4400" dirty="0">
                <a:latin typeface="Arabic Typesetting" panose="03020402040406030203" pitchFamily="66" charset="-78"/>
                <a:cs typeface="Arabic Typesetting" panose="03020402040406030203" pitchFamily="66" charset="-78"/>
              </a:rPr>
              <a:t>أن يكون </a:t>
            </a:r>
            <a:r>
              <a:rPr lang="ar-DZ" sz="4400" dirty="0" err="1">
                <a:latin typeface="Arabic Typesetting" panose="03020402040406030203" pitchFamily="66" charset="-78"/>
                <a:cs typeface="Arabic Typesetting" panose="03020402040406030203" pitchFamily="66" charset="-78"/>
              </a:rPr>
              <a:t>إتفاق</a:t>
            </a:r>
            <a:r>
              <a:rPr lang="ar-DZ" sz="4400" dirty="0">
                <a:latin typeface="Arabic Typesetting" panose="03020402040406030203" pitchFamily="66" charset="-78"/>
                <a:cs typeface="Arabic Typesetting" panose="03020402040406030203" pitchFamily="66" charset="-78"/>
              </a:rPr>
              <a:t> الوساطة مكتوبا بتدوينه في محضر، يحتوي على هوية الطرفين وعنوانهما وعرضا عن الأفعال والتاريخ ومكان وقوعها ومضمون </a:t>
            </a:r>
            <a:r>
              <a:rPr lang="ar-DZ" sz="4400" dirty="0" err="1">
                <a:latin typeface="Arabic Typesetting" panose="03020402040406030203" pitchFamily="66" charset="-78"/>
                <a:cs typeface="Arabic Typesetting" panose="03020402040406030203" pitchFamily="66" charset="-78"/>
              </a:rPr>
              <a:t>الإتفاق</a:t>
            </a:r>
            <a:r>
              <a:rPr lang="ar-DZ" sz="4400" dirty="0">
                <a:latin typeface="Arabic Typesetting" panose="03020402040406030203" pitchFamily="66" charset="-78"/>
                <a:cs typeface="Arabic Typesetting" panose="03020402040406030203" pitchFamily="66" charset="-78"/>
              </a:rPr>
              <a:t> وآجال تنفيذه وتاريخ تحريره، يوقع على المحضر الضحية والمشتكى منه ووكيل الجمهورية أو من يمثله.</a:t>
            </a:r>
            <a:r>
              <a:rPr lang="fr-FR" sz="4400" dirty="0">
                <a:latin typeface="Arabic Typesetting" panose="03020402040406030203" pitchFamily="66" charset="-78"/>
                <a:cs typeface="Arabic Typesetting" panose="03020402040406030203" pitchFamily="66" charset="-78"/>
              </a:rPr>
              <a:t/>
            </a:r>
            <a:br>
              <a:rPr lang="fr-FR" sz="4400" dirty="0">
                <a:latin typeface="Arabic Typesetting" panose="03020402040406030203" pitchFamily="66" charset="-78"/>
                <a:cs typeface="Arabic Typesetting" panose="03020402040406030203" pitchFamily="66" charset="-78"/>
              </a:rPr>
            </a:br>
            <a:r>
              <a:rPr lang="ar-DZ" sz="4400" dirty="0">
                <a:latin typeface="Arabic Typesetting" panose="03020402040406030203" pitchFamily="66" charset="-78"/>
                <a:cs typeface="Arabic Typesetting" panose="03020402040406030203" pitchFamily="66" charset="-78"/>
              </a:rPr>
              <a:t>يعتبر محضر الوساطة سندا تنفيذيا، ويترتب على عدم تنفيذ الوساطة كما هو متفق عليه وفي الآجال المحددة فيه، أن يباشر وكيل الجمهورية إجراءات المتابعة الجزائية</a:t>
            </a:r>
            <a:endParaRPr lang="fr-FR" sz="44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92787219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Profondeur">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docProps/app.xml><?xml version="1.0" encoding="utf-8"?>
<Properties xmlns="http://schemas.openxmlformats.org/officeDocument/2006/extended-properties" xmlns:vt="http://schemas.openxmlformats.org/officeDocument/2006/docPropsVTypes">
  <Template>Profondeur</Template>
  <TotalTime>51</TotalTime>
  <Words>908</Words>
  <Application>Microsoft Office PowerPoint</Application>
  <PresentationFormat>Grand écran</PresentationFormat>
  <Paragraphs>23</Paragraphs>
  <Slides>13</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13</vt:i4>
      </vt:variant>
    </vt:vector>
  </HeadingPairs>
  <TitlesOfParts>
    <vt:vector size="19" baseType="lpstr">
      <vt:lpstr>Aldhabi</vt:lpstr>
      <vt:lpstr>Arabic Typesetting</vt:lpstr>
      <vt:lpstr>Arial</vt:lpstr>
      <vt:lpstr>Corbel</vt:lpstr>
      <vt:lpstr>Tahoma</vt:lpstr>
      <vt:lpstr>Profondeur</vt:lpstr>
      <vt:lpstr>المحاضرة 08 </vt:lpstr>
      <vt:lpstr>Présentation PowerPoint</vt:lpstr>
      <vt:lpstr>الوساطة الجزائية نمط من الإجراءات الجزائية مستحدث يقوم على الرضائية في إنهاء المنازعات في المواد الجنائية، يجوز للنيابة العامة أن تلجأ إليه للتصرف في الدعوى الجزائية، فهو خيارا يقوم على التوفيق بين الخصوم وإعطائهم دورا أكبر في إنهاء الخصومة بما يحقق نوعا من الرضا المتبادل مسايرة للتطور الذي يعرفه مفهوم العدالة من مفهوم عقابي زجري إلى عدالة تصالحية إصلاحية تعويضية. إستحدث المشرع الجزائري هذا النظام سنة 2015 أولا بقانون حماية الطفل رقم 15-12 المؤرخ في 15 يونيو 2015 وثانيا بالأمر رقم 15-02 المؤرخ في 23 يوليو 2015 المعدل والمتمم لقانون الإجراءات الجزائية، وإذا كان هذا الأخير لم يعرف الوساطة فإن قانون حماية الطفل وضع لها تعريفا في المادة 2 منه بقولها "الوساطة آلية قانونية تهدف إلى إبرام إتفاق بين الطفل الجانح وممثله الشرعي من جهة وبين الضحية أو ذوي حقوقه من جهة أخرى، وتهدف إلى إنهاء المتابعات وجبر الضرر الذي تعرضت له الضحية ووضع حد لأثار الجريمة والمساهمة في إدماج الطفل"، وعرفها جانب من الفقه الفرنسي بأنها كل طريقة غير تقليدية لحل المنازعات بواسطة شخص ثالث كانت تحل وفقا للأوضاع المعتادة بمعرفة قاضي الواقعة، وبأنها إجراء من شأنه أن يعطي الضحية المعنية الفرصة لمقابلة الجاني الذي إعتدي عليها في بيئة آمنة ومنظمة للمشاركة في مناقشة الجريمة وذلك بمساعدة وسيط مؤهل ونزيه ، ويصف الفقه الفرنسي الوساطة الجنائية بأنها عدالة تقريبية، أو عدالة جنائية إنتقالية من العقوبة إلى التفاوض. لقد نظم المشرع الجزائري أحكامها من خلال المواد 37 مكرر إلى 37 مكرر 9، ولقد نصت المادة 37 مكرر 2 إج ج على الجرائم التي يجوز فيها إقرار وساطة جزائية</vt:lpstr>
      <vt:lpstr>Présentation PowerPoint</vt:lpstr>
      <vt:lpstr>Présentation PowerPoint</vt:lpstr>
      <vt:lpstr>تتم الوساطة بين الضحية والمشتكى منه بمبادرة من وكيل الجمهورية شرط قبول الطرفين الضحية والمشتكى منه مرتكب الأفعال المجرمة، وقد تكون بمبادرة من الضحية أو المشتكى منه بشرط قبول وكيل الجمهورية متى كان من شأنها وضع حد للإخلال الناتج عن الجريمة أو جبر الضرر، فتنص المادة 37 مكرر إ ج ج: "يجوز لوكيل الجمهورية قبل أي متابعة جزائية أن يقرر بمبادرة منه أو بناء على طلب الضحية أو المشتكى منه أو منهما معا، إجراء وساطة عندما يكون من شأنها وضع حد للإخلال الناتج عن الجريمة أو جبر الضرر المترتب عليها"، وبناء عليه يمكن لوكيل الجمهورية أن يلعب هو دور الوسيط بين طرفي النزاع أو يكلف أحد مساعديه بذلك، وإذا كان من الجائز قانونا أن تباشر النيابة العامة مهمة الوساطة بين الجاني والمجني عليه فإن ذلك لم يسلم من النقد بإعتبار أن ذلك يمس بمبدأ حياد ونزاهة النيابة العامة التي تعتبر طرف في النزاع بل تعتبر خصما فوق العادة، إذ كيف يكون الشخص خصما ووسيطا في نفس الوقت، ولهذا السبب نجد بعض التشريعات قد حظرت على أعضاء النيابة العامة القيام بمهمة الوساطة ومنهم التشريع الفرنسي من خلال المرسوم 305/96 المؤرخ في 10 أفريل 1996 الخاص بتنظيم ممارسة مهنة الوساطة، وذلك تجنبا لإحتمال تأثير النيابة العامة على رضا طرفي النزاع لما لها من سلطة على الدعوى الجزائية وعلى طرفي النزاع</vt:lpstr>
      <vt:lpstr>Présentation PowerPoint</vt:lpstr>
      <vt:lpstr>Présentation PowerPoint</vt:lpstr>
      <vt:lpstr>أن يكون إتفاق الوساطة مكتوبا بتدوينه في محضر، يحتوي على هوية الطرفين وعنوانهما وعرضا عن الأفعال والتاريخ ومكان وقوعها ومضمون الإتفاق وآجال تنفيذه وتاريخ تحريره، يوقع على المحضر الضحية والمشتكى منه ووكيل الجمهورية أو من يمثله. يعتبر محضر الوساطة سندا تنفيذيا، ويترتب على عدم تنفيذ الوساطة كما هو متفق عليه وفي الآجال المحددة فيه، أن يباشر وكيل الجمهورية إجراءات المتابعة الجزائية</vt:lpstr>
      <vt:lpstr>Présentation PowerPoint</vt:lpstr>
      <vt:lpstr>الآثار المترتبة على قبول الوساطة</vt:lpstr>
      <vt:lpstr>الثالث: كل إتفاق آخر غير مخالف للقانون يتوصل إليه الأطراف، فإن وكيل الجمهورية يصدر أمر بحفظ الملف لا يكون نهائيا حتى يتأكد من تنفيذ إتفاق الوساطة، ولأن إجراءات الوساطة قد تستغرق فترة زمنية بداية من تاريخ عرضها إلى نهاية الأجل المحددة لتنفيذ الإتفاق فقد إعتبرها المشرع مانعا قانونيا يوقف سريان تقادم الدعوى العمومية، وقد نصت المادة 37 مكرر 7 من قانون الإجراءات الجزائية على أنه: "يوقف سريان تقادم الدعوى العمومية خلال الآجال المحددة لتنفيذ إتفاق الوساطة "ونصت المادة 110 في فقرتها الأخيرة من القانون المتعلق بحماية الطفل على أن: "اللجوء إلى الوساطة يوقف سريان تقادم الدعوى العمومية إبتداء من تاريخ إصدار وكيل الجمهورية مقرر إجراء الوساطة "، من خلال النصين المذكورين أعلاه يفهم أن المدة الزمنية المخصصة لتنفيذ ما تم الإتفاق عليه من طرف الأطراف في إتفاق الوساطة يوقف تقادم الدعوى العمومية وذلك فيما يخص الجرائم المرتكبة من طرف البالغين في حين أن كامل إجراءات الوساطة وإبتداءا من إصدار وكيل الجمهورية مقرر إجراء الوساطة توقف تقادم الدعوى العمومية فيما يخص الجرائم المرتكبة من طرف الأطفال الجانحين، والمستساغ منطقا أن الإحتكام إلى الوساطة إبتداء من تقرير إجرائها إلى غاية إنتهائها توقف تقادم الدعوى العمومية وبذلك المشرع مدعو إلى إعادة صياغة نص المادة المذكورة على النحو الذي يجعل من النطاق الزمني لوقف تقادم الدعوى العمومية يبدأ من قرار اللجوء إلى الوساطة وليس خلال المدة الزمنية التي يتم فيها تنفيذ الوساطة فقط، والجدير بالذكر أن المشرع لم يحدد أجلا معينا للوساطة في المادة الجزائية إنما يترك تحديدها لإتفاق الأطراف </vt:lpstr>
      <vt:lpstr>Présentation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08</dc:title>
  <dc:creator>Trust info</dc:creator>
  <cp:lastModifiedBy>Trust info</cp:lastModifiedBy>
  <cp:revision>7</cp:revision>
  <dcterms:created xsi:type="dcterms:W3CDTF">2023-03-18T21:48:33Z</dcterms:created>
  <dcterms:modified xsi:type="dcterms:W3CDTF">2023-03-18T22:41:02Z</dcterms:modified>
</cp:coreProperties>
</file>