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b="1" i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b="1" i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b="1" i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b="1" i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b="1" i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2400" b="1" i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2400" b="1" i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2400" b="1" i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2400" b="1" i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0E08"/>
    <a:srgbClr val="B92D14"/>
    <a:srgbClr val="35759D"/>
    <a:srgbClr val="35B19D"/>
    <a:srgbClr val="000000"/>
    <a:srgbClr val="FFFF00"/>
    <a:srgbClr val="491403"/>
    <a:srgbClr val="3A10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5596" autoAdjust="0"/>
  </p:normalViewPr>
  <p:slideViewPr>
    <p:cSldViewPr>
      <p:cViewPr varScale="1">
        <p:scale>
          <a:sx n="74" d="100"/>
          <a:sy n="74" d="100"/>
        </p:scale>
        <p:origin x="129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 i="0"/>
            </a:lvl1pPr>
          </a:lstStyle>
          <a:p>
            <a:endParaRPr lang="en-U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i="0"/>
            </a:lvl1pPr>
          </a:lstStyle>
          <a:p>
            <a:endParaRPr lang="en-US"/>
          </a:p>
        </p:txBody>
      </p:sp>
      <p:sp>
        <p:nvSpPr>
          <p:cNvPr id="8192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19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i="0"/>
            </a:lvl1pPr>
          </a:lstStyle>
          <a:p>
            <a:endParaRPr lang="en-US"/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i="0"/>
            </a:lvl1pPr>
          </a:lstStyle>
          <a:p>
            <a:fld id="{71793FB1-F988-4A21-ACC4-57A9F7312FC0}" type="slidenum">
              <a:rPr lang="en-US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5355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57BF45-DE27-4727-87E9-F56A92F6A610}" type="slidenum">
              <a:rPr lang="en-US"/>
              <a:pPr/>
              <a:t>1</a:t>
            </a:fld>
            <a:endParaRPr lang="en-US"/>
          </a:p>
        </p:txBody>
      </p:sp>
      <p:sp>
        <p:nvSpPr>
          <p:cNvPr id="1075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05060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DD12056-06F9-43AB-A06C-061AD0818F0E}" type="slidenum">
              <a:rPr lang="en-US"/>
              <a:pPr/>
              <a:t>2</a:t>
            </a:fld>
            <a:endParaRPr lang="en-US"/>
          </a:p>
        </p:txBody>
      </p:sp>
      <p:sp>
        <p:nvSpPr>
          <p:cNvPr id="1126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72148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" y="304800"/>
            <a:ext cx="7772400" cy="704850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fr-FR" noProof="0" smtClean="0"/>
              <a:t>Modifiez le style du titre</a:t>
            </a:r>
            <a:endParaRPr lang="en-US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914400"/>
            <a:ext cx="7772400" cy="685800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/>
          <a:lstStyle>
            <a:lvl1pPr marL="0" indent="0">
              <a:buFontTx/>
              <a:buNone/>
              <a:defRPr sz="2400"/>
            </a:lvl1pPr>
          </a:lstStyle>
          <a:p>
            <a:pPr lvl="0"/>
            <a:r>
              <a:rPr lang="fr-FR" noProof="0" smtClean="0"/>
              <a:t>Modifiez le style des sous-titres du masque</a:t>
            </a:r>
            <a:endParaRPr lang="en-US" noProof="0" smtClean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87410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477000" y="1676400"/>
            <a:ext cx="1828800" cy="5029200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990600" y="1676400"/>
            <a:ext cx="5334000" cy="5029200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6735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85604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621852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990600" y="2438400"/>
            <a:ext cx="3581400" cy="4267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724400" y="2438400"/>
            <a:ext cx="3581400" cy="4267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43942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43544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7540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9970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600524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221115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1676400"/>
            <a:ext cx="7315200" cy="71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Modifiez le style du titre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00" y="2438400"/>
            <a:ext cx="73152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kern="1200">
          <a:solidFill>
            <a:srgbClr val="491403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491403"/>
          </a:solidFill>
          <a:latin typeface="Microsoft Sans Serif" panose="020B060402020202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491403"/>
          </a:solidFill>
          <a:latin typeface="Microsoft Sans Serif" panose="020B060402020202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491403"/>
          </a:solidFill>
          <a:latin typeface="Microsoft Sans Serif" panose="020B060402020202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491403"/>
          </a:solidFill>
          <a:latin typeface="Microsoft Sans Serif" panose="020B0604020202020204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491403"/>
          </a:solidFill>
          <a:latin typeface="Microsoft Sans Serif" panose="020B0604020202020204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491403"/>
          </a:solidFill>
          <a:latin typeface="Microsoft Sans Serif" panose="020B0604020202020204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491403"/>
          </a:solidFill>
          <a:latin typeface="Microsoft Sans Serif" panose="020B0604020202020204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491403"/>
          </a:solidFill>
          <a:latin typeface="Microsoft Sans Serif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rgbClr val="491403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rgbClr val="491403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rgbClr val="491403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rgbClr val="491403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rgbClr val="491403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372818" y="193908"/>
            <a:ext cx="7772400" cy="704850"/>
          </a:xfrm>
        </p:spPr>
        <p:txBody>
          <a:bodyPr/>
          <a:lstStyle/>
          <a:p>
            <a:pPr algn="ctr"/>
            <a:r>
              <a:rPr lang="ar-DZ" dirty="0" smtClean="0"/>
              <a:t>شرح قانون الإجراءات الجزائية</a:t>
            </a:r>
            <a:endParaRPr lang="ru-RU" dirty="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DZ" dirty="0" smtClean="0"/>
              <a:t>محاضرات موجهة لطلبة السنة الثانية حقوق مجموعة أ</a:t>
            </a:r>
            <a:endParaRPr lang="en-US" dirty="0" smtClean="0"/>
          </a:p>
          <a:p>
            <a:r>
              <a:rPr lang="ar-DZ" dirty="0" smtClean="0"/>
              <a:t>الدكتورة العالية نوال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99592" y="980728"/>
            <a:ext cx="7315200" cy="715963"/>
          </a:xfrm>
        </p:spPr>
        <p:txBody>
          <a:bodyPr/>
          <a:lstStyle/>
          <a:p>
            <a:pPr algn="ctr"/>
            <a:r>
              <a:rPr lang="ar-DZ" dirty="0" smtClean="0">
                <a:solidFill>
                  <a:schemeClr val="bg1"/>
                </a:solidFill>
              </a:rPr>
              <a:t>المحاضرة رقم 08</a:t>
            </a:r>
            <a:r>
              <a:rPr lang="ar-DZ" dirty="0" smtClean="0"/>
              <a:t/>
            </a:r>
            <a:br>
              <a:rPr lang="ar-DZ" dirty="0" smtClean="0"/>
            </a:br>
            <a:r>
              <a:rPr lang="ar-DZ" u="sng" dirty="0" smtClean="0"/>
              <a:t>التحقيق الابتدائي</a:t>
            </a:r>
            <a:br>
              <a:rPr lang="ar-DZ" u="sng" dirty="0" smtClean="0"/>
            </a:br>
            <a:r>
              <a:rPr lang="ar-DZ" dirty="0" smtClean="0"/>
              <a:t>التعريف بالتحقيق الابتدائي وخصائصه</a:t>
            </a:r>
            <a:endParaRPr lang="fr-FR" u="sng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3650" y="2457450"/>
            <a:ext cx="4229100" cy="4229100"/>
          </a:xfrm>
        </p:spPr>
      </p:pic>
    </p:spTree>
    <p:extLst>
      <p:ext uri="{BB962C8B-B14F-4D97-AF65-F5344CB8AC3E}">
        <p14:creationId xmlns:p14="http://schemas.microsoft.com/office/powerpoint/2010/main" val="8450201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DZ" dirty="0" smtClean="0">
                <a:solidFill>
                  <a:schemeClr val="bg1"/>
                </a:solidFill>
              </a:rPr>
              <a:t>جهات التحقيق الابتدائي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3653" y="1301801"/>
            <a:ext cx="3868737" cy="823912"/>
          </a:xfrm>
        </p:spPr>
        <p:txBody>
          <a:bodyPr/>
          <a:lstStyle/>
          <a:p>
            <a:pPr algn="ctr"/>
            <a:r>
              <a:rPr lang="ar-DZ" sz="3200" u="sng" dirty="0" smtClean="0"/>
              <a:t>غرفة الاتهام</a:t>
            </a:r>
            <a:endParaRPr lang="fr-FR" sz="3200" u="sng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r" rtl="1"/>
            <a:r>
              <a:rPr lang="ar-DZ" dirty="0" smtClean="0"/>
              <a:t>اخطار غرفة الاتهام</a:t>
            </a:r>
          </a:p>
          <a:p>
            <a:pPr algn="r" rtl="1"/>
            <a:r>
              <a:rPr lang="ar-DZ" dirty="0" smtClean="0"/>
              <a:t>قرارات غرفة الاتهام</a:t>
            </a:r>
          </a:p>
          <a:p>
            <a:pPr algn="r" rtl="1"/>
            <a:r>
              <a:rPr lang="ar-DZ" dirty="0" smtClean="0"/>
              <a:t>اختصاصات غرفة الاتهام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932040" y="1278732"/>
            <a:ext cx="3887788" cy="823912"/>
          </a:xfrm>
        </p:spPr>
        <p:txBody>
          <a:bodyPr/>
          <a:lstStyle/>
          <a:p>
            <a:pPr algn="ctr"/>
            <a:r>
              <a:rPr lang="ar-DZ" sz="3200" u="sng" dirty="0" smtClean="0"/>
              <a:t>قاضي التحقيق</a:t>
            </a:r>
            <a:endParaRPr lang="fr-FR" sz="3200" u="sng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948922" y="2102644"/>
            <a:ext cx="3887788" cy="3684588"/>
          </a:xfrm>
        </p:spPr>
        <p:txBody>
          <a:bodyPr/>
          <a:lstStyle/>
          <a:p>
            <a:pPr algn="r" rtl="1"/>
            <a:r>
              <a:rPr lang="ar-DZ" dirty="0" smtClean="0"/>
              <a:t>اختصاص قاضي التحقيق</a:t>
            </a:r>
          </a:p>
          <a:p>
            <a:pPr algn="r" rtl="1"/>
            <a:r>
              <a:rPr lang="ar-DZ" dirty="0" smtClean="0"/>
              <a:t>طرق اتصال قاضي التحقيق بالموضوع</a:t>
            </a:r>
          </a:p>
          <a:p>
            <a:pPr algn="r" rtl="1"/>
            <a:r>
              <a:rPr lang="ar-DZ" dirty="0" smtClean="0"/>
              <a:t>اختصاصات قاضي التحقيق(إجراءات التحقيق الابتدائي)</a:t>
            </a:r>
          </a:p>
          <a:p>
            <a:pPr algn="r" rtl="1"/>
            <a:r>
              <a:rPr lang="ar-DZ" dirty="0" smtClean="0"/>
              <a:t>الأوامر الاحتياطية لقاضي التحقيق</a:t>
            </a:r>
          </a:p>
          <a:p>
            <a:pPr algn="r" rtl="1"/>
            <a:r>
              <a:rPr lang="ar-DZ" dirty="0" smtClean="0"/>
              <a:t>استئناف أوامر قاضي التحقيق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501256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90600" y="1844824"/>
            <a:ext cx="7315200" cy="715963"/>
          </a:xfrm>
        </p:spPr>
        <p:txBody>
          <a:bodyPr/>
          <a:lstStyle/>
          <a:p>
            <a:pPr algn="ctr"/>
            <a:r>
              <a:rPr lang="ar-DZ" dirty="0" smtClean="0"/>
              <a:t>محاضرة رقم 09</a:t>
            </a:r>
            <a:br>
              <a:rPr lang="ar-DZ" dirty="0" smtClean="0"/>
            </a:br>
            <a:r>
              <a:rPr lang="ar-DZ" u="sng" dirty="0" smtClean="0"/>
              <a:t>مرحلة المحاكمة</a:t>
            </a:r>
            <a:endParaRPr lang="fr-FR" u="sng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0700" y="2962275"/>
            <a:ext cx="5715000" cy="3219450"/>
          </a:xfrm>
        </p:spPr>
      </p:pic>
    </p:spTree>
    <p:extLst>
      <p:ext uri="{BB962C8B-B14F-4D97-AF65-F5344CB8AC3E}">
        <p14:creationId xmlns:p14="http://schemas.microsoft.com/office/powerpoint/2010/main" val="15059039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71600" y="0"/>
            <a:ext cx="7886700" cy="2852737"/>
          </a:xfrm>
        </p:spPr>
        <p:txBody>
          <a:bodyPr/>
          <a:lstStyle/>
          <a:p>
            <a:pPr algn="ctr"/>
            <a:r>
              <a:rPr lang="ar-DZ" u="sng" dirty="0" smtClean="0"/>
              <a:t>المحاكمة</a:t>
            </a:r>
            <a:endParaRPr lang="fr-FR" u="sng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3568" y="3429000"/>
            <a:ext cx="7886700" cy="1500187"/>
          </a:xfrm>
        </p:spPr>
        <p:txBody>
          <a:bodyPr/>
          <a:lstStyle/>
          <a:p>
            <a:pPr algn="ctr"/>
            <a:r>
              <a:rPr lang="ar-DZ" dirty="0" smtClean="0"/>
              <a:t>1/ القواعد العامة للمحاكمة</a:t>
            </a:r>
          </a:p>
          <a:p>
            <a:pPr algn="ctr"/>
            <a:r>
              <a:rPr lang="ar-DZ" dirty="0" smtClean="0"/>
              <a:t>2/ طرق الإحالة إلى المحكمة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386276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DZ" dirty="0" smtClean="0">
                <a:solidFill>
                  <a:schemeClr val="bg1"/>
                </a:solidFill>
              </a:rPr>
              <a:t>محاضرة رقم 10</a:t>
            </a:r>
            <a:r>
              <a:rPr lang="ar-DZ" dirty="0" smtClean="0"/>
              <a:t/>
            </a:r>
            <a:br>
              <a:rPr lang="ar-DZ" dirty="0" smtClean="0"/>
            </a:br>
            <a:r>
              <a:rPr lang="ar-DZ" u="sng" dirty="0" smtClean="0">
                <a:solidFill>
                  <a:srgbClr val="040E08"/>
                </a:solidFill>
              </a:rPr>
              <a:t>طرق الاثبات في المواد الجزائية</a:t>
            </a:r>
            <a:endParaRPr lang="fr-FR" u="sng" dirty="0">
              <a:solidFill>
                <a:srgbClr val="040E08"/>
              </a:solidFill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60615" y="1988840"/>
            <a:ext cx="3797746" cy="823912"/>
          </a:xfrm>
        </p:spPr>
        <p:txBody>
          <a:bodyPr/>
          <a:lstStyle/>
          <a:p>
            <a:pPr algn="ctr"/>
            <a:r>
              <a:rPr lang="ar-DZ" u="sng" dirty="0" smtClean="0"/>
              <a:t>الطرق الحديثة للإثبات</a:t>
            </a:r>
          </a:p>
          <a:p>
            <a:pPr algn="ctr"/>
            <a:r>
              <a:rPr lang="ar-DZ" dirty="0" smtClean="0"/>
              <a:t>البصمات</a:t>
            </a:r>
            <a:r>
              <a:rPr lang="ar-DZ" b="0" dirty="0" smtClean="0"/>
              <a:t> </a:t>
            </a:r>
            <a:endParaRPr lang="fr-FR" b="0" dirty="0"/>
          </a:p>
        </p:txBody>
      </p:sp>
      <p:pic>
        <p:nvPicPr>
          <p:cNvPr id="7" name="Espace réservé du contenu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5500" y="3074919"/>
            <a:ext cx="2847975" cy="1609725"/>
          </a:xfrm>
        </p:spPr>
      </p:pic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ar-DZ" u="sng" dirty="0" smtClean="0"/>
              <a:t>الطرق التقليدية للإثبات</a:t>
            </a:r>
            <a:endParaRPr lang="fr-FR" u="sng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algn="r" rtl="1"/>
            <a:r>
              <a:rPr lang="ar-DZ" dirty="0" smtClean="0"/>
              <a:t>الإقرار</a:t>
            </a:r>
          </a:p>
          <a:p>
            <a:pPr algn="r" rtl="1"/>
            <a:r>
              <a:rPr lang="ar-DZ" dirty="0" smtClean="0"/>
              <a:t>الشهادة</a:t>
            </a:r>
          </a:p>
          <a:p>
            <a:pPr algn="r" rtl="1"/>
            <a:r>
              <a:rPr lang="ar-DZ" dirty="0" smtClean="0"/>
              <a:t>الخبرة</a:t>
            </a:r>
          </a:p>
          <a:p>
            <a:pPr algn="r" rtl="1"/>
            <a:r>
              <a:rPr lang="ar-DZ" dirty="0" smtClean="0"/>
              <a:t>المحررات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058254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DZ" dirty="0" smtClean="0">
                <a:solidFill>
                  <a:schemeClr val="bg1"/>
                </a:solidFill>
              </a:rPr>
              <a:t>محاضرة رقم 11</a:t>
            </a:r>
            <a:r>
              <a:rPr lang="ar-DZ" dirty="0" smtClean="0"/>
              <a:t/>
            </a:r>
            <a:br>
              <a:rPr lang="ar-DZ" dirty="0" smtClean="0"/>
            </a:br>
            <a:r>
              <a:rPr lang="ar-DZ" u="sng" dirty="0" smtClean="0"/>
              <a:t>طرق الطعن في الأحكام الجزائية</a:t>
            </a:r>
            <a:endParaRPr lang="fr-FR" u="sng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2348880"/>
            <a:ext cx="3868737" cy="823912"/>
          </a:xfrm>
        </p:spPr>
        <p:txBody>
          <a:bodyPr/>
          <a:lstStyle/>
          <a:p>
            <a:pPr algn="ctr"/>
            <a:r>
              <a:rPr lang="ar-DZ" u="sng" dirty="0" smtClean="0"/>
              <a:t>طرق الطعن غير العادية</a:t>
            </a:r>
            <a:endParaRPr lang="fr-FR" u="sng" dirty="0" smtClean="0"/>
          </a:p>
          <a:p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73123" y="3472394"/>
            <a:ext cx="3868737" cy="3684588"/>
          </a:xfrm>
        </p:spPr>
        <p:txBody>
          <a:bodyPr/>
          <a:lstStyle/>
          <a:p>
            <a:pPr marL="0" indent="0" algn="ctr">
              <a:buNone/>
            </a:pPr>
            <a:r>
              <a:rPr lang="ar-DZ" dirty="0" smtClean="0"/>
              <a:t>الطعن بالنقض</a:t>
            </a:r>
          </a:p>
          <a:p>
            <a:pPr marL="0" indent="0" algn="ctr">
              <a:buNone/>
            </a:pPr>
            <a:r>
              <a:rPr lang="ar-DZ" dirty="0" smtClean="0"/>
              <a:t>التماس إعادة النظر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2348880"/>
            <a:ext cx="3887788" cy="823912"/>
          </a:xfrm>
        </p:spPr>
        <p:txBody>
          <a:bodyPr/>
          <a:lstStyle/>
          <a:p>
            <a:pPr algn="ctr"/>
            <a:r>
              <a:rPr lang="ar-DZ" sz="2800" u="sng" dirty="0" smtClean="0"/>
              <a:t>طرق الطعن العادية</a:t>
            </a:r>
            <a:endParaRPr lang="fr-FR" sz="2800" u="sng" dirty="0" smtClean="0"/>
          </a:p>
          <a:p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3429000"/>
            <a:ext cx="3887788" cy="3684588"/>
          </a:xfrm>
        </p:spPr>
        <p:txBody>
          <a:bodyPr/>
          <a:lstStyle/>
          <a:p>
            <a:pPr marL="0" indent="0" algn="ctr">
              <a:buNone/>
            </a:pPr>
            <a:r>
              <a:rPr lang="ar-DZ" dirty="0" smtClean="0"/>
              <a:t>الاستئناف</a:t>
            </a:r>
          </a:p>
          <a:p>
            <a:pPr marL="0" indent="0" algn="ctr">
              <a:buNone/>
            </a:pPr>
            <a:r>
              <a:rPr lang="ar-DZ" dirty="0" smtClean="0"/>
              <a:t>المعارضة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08637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DZ" dirty="0" smtClean="0"/>
              <a:t>الخاتمة</a:t>
            </a:r>
            <a:endParaRPr lang="fr-FR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2652712"/>
            <a:ext cx="3810000" cy="3838575"/>
          </a:xfrm>
        </p:spPr>
      </p:pic>
    </p:spTree>
    <p:extLst>
      <p:ext uri="{BB962C8B-B14F-4D97-AF65-F5344CB8AC3E}">
        <p14:creationId xmlns:p14="http://schemas.microsoft.com/office/powerpoint/2010/main" val="18635112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32656"/>
            <a:ext cx="7086600" cy="792163"/>
          </a:xfrm>
          <a:extLst>
            <a:ext uri="{AF507438-7753-43E0-B8FC-AC1667EBCBE1}">
              <a14:hiddenEffects xmlns:a14="http://schemas.microsoft.com/office/drawing/2010/main">
                <a:effectLst>
                  <a:outerShdw algn="ctr" rotWithShape="0">
                    <a:schemeClr val="hlink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ar-DZ" dirty="0" smtClean="0"/>
              <a:t>محاضرة رقم 01</a:t>
            </a:r>
            <a:endParaRPr lang="en-US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828800"/>
            <a:ext cx="6705600" cy="4502150"/>
          </a:xfrm>
        </p:spPr>
        <p:txBody>
          <a:bodyPr/>
          <a:lstStyle/>
          <a:p>
            <a:pPr marL="0" indent="0" algn="ctr">
              <a:lnSpc>
                <a:spcPct val="80000"/>
              </a:lnSpc>
              <a:buNone/>
            </a:pPr>
            <a:r>
              <a:rPr lang="ar-DZ" altLang="ko-KR" sz="2400" u="sng" dirty="0" smtClean="0">
                <a:latin typeface="Sakkal Majalla" panose="02000000000000000000" pitchFamily="2" charset="-78"/>
                <a:ea typeface="굴림" charset="-127"/>
                <a:cs typeface="Sakkal Majalla" panose="02000000000000000000" pitchFamily="2" charset="-78"/>
              </a:rPr>
              <a:t>مدخل إلى قانون الإجراءات الجزائية</a:t>
            </a:r>
          </a:p>
          <a:p>
            <a:pPr marL="0" indent="0" algn="ctr">
              <a:lnSpc>
                <a:spcPct val="80000"/>
              </a:lnSpc>
              <a:buNone/>
            </a:pPr>
            <a:endParaRPr lang="ar-DZ" altLang="ko-KR" sz="2400" u="sng" dirty="0" smtClean="0">
              <a:latin typeface="Sakkal Majalla" panose="02000000000000000000" pitchFamily="2" charset="-78"/>
              <a:ea typeface="굴림" charset="-127"/>
              <a:cs typeface="Sakkal Majalla" panose="02000000000000000000" pitchFamily="2" charset="-78"/>
            </a:endParaRPr>
          </a:p>
          <a:p>
            <a:pPr algn="r" rtl="1">
              <a:lnSpc>
                <a:spcPct val="80000"/>
              </a:lnSpc>
            </a:pPr>
            <a:r>
              <a:rPr lang="ar-DZ" altLang="ko-KR" sz="2400" dirty="0" smtClean="0">
                <a:latin typeface="Sakkal Majalla" panose="02000000000000000000" pitchFamily="2" charset="-78"/>
                <a:ea typeface="굴림" charset="-127"/>
                <a:cs typeface="Sakkal Majalla" panose="02000000000000000000" pitchFamily="2" charset="-78"/>
              </a:rPr>
              <a:t>تعريف قانون الإجراءات الجزائية</a:t>
            </a:r>
          </a:p>
          <a:p>
            <a:pPr algn="r" rtl="1">
              <a:lnSpc>
                <a:spcPct val="80000"/>
              </a:lnSpc>
            </a:pPr>
            <a:r>
              <a:rPr lang="ar-DZ" altLang="ko-KR" sz="2400" dirty="0" smtClean="0">
                <a:latin typeface="Sakkal Majalla" panose="02000000000000000000" pitchFamily="2" charset="-78"/>
                <a:ea typeface="굴림" charset="-127"/>
                <a:cs typeface="Sakkal Majalla" panose="02000000000000000000" pitchFamily="2" charset="-78"/>
              </a:rPr>
              <a:t>طبيعة قواعد قانون الإجراءات الجزائية</a:t>
            </a:r>
          </a:p>
          <a:p>
            <a:pPr algn="r" rtl="1">
              <a:lnSpc>
                <a:spcPct val="80000"/>
              </a:lnSpc>
            </a:pPr>
            <a:r>
              <a:rPr lang="ar-DZ" altLang="ko-KR" sz="2400" dirty="0" smtClean="0">
                <a:latin typeface="Sakkal Majalla" panose="02000000000000000000" pitchFamily="2" charset="-78"/>
                <a:ea typeface="굴림" charset="-127"/>
                <a:cs typeface="Sakkal Majalla" panose="02000000000000000000" pitchFamily="2" charset="-78"/>
              </a:rPr>
              <a:t>علاقة قانون الإجراءات الجزائية بالقوانين الأخرى (علاقته بقانون الإجراءات المدنية والإدارية/ وعلاقته بقانون العقوبات)</a:t>
            </a:r>
          </a:p>
          <a:p>
            <a:pPr algn="r" rtl="1">
              <a:lnSpc>
                <a:spcPct val="80000"/>
              </a:lnSpc>
            </a:pPr>
            <a:r>
              <a:rPr lang="ar-DZ" altLang="ko-KR" sz="2400" dirty="0" smtClean="0">
                <a:latin typeface="Sakkal Majalla" panose="02000000000000000000" pitchFamily="2" charset="-78"/>
                <a:ea typeface="굴림" charset="-127"/>
                <a:cs typeface="Sakkal Majalla" panose="02000000000000000000" pitchFamily="2" charset="-78"/>
              </a:rPr>
              <a:t>سريان قانون الإجراءات الجزائية من حيث الزمان ومن حيث المكان</a:t>
            </a:r>
          </a:p>
          <a:p>
            <a:pPr algn="r" rtl="1">
              <a:lnSpc>
                <a:spcPct val="80000"/>
              </a:lnSpc>
            </a:pPr>
            <a:r>
              <a:rPr lang="ar-DZ" altLang="ko-KR" sz="2400" dirty="0" smtClean="0">
                <a:latin typeface="Sakkal Majalla" panose="02000000000000000000" pitchFamily="2" charset="-78"/>
                <a:ea typeface="굴림" charset="-127"/>
                <a:cs typeface="Sakkal Majalla" panose="02000000000000000000" pitchFamily="2" charset="-78"/>
              </a:rPr>
              <a:t>الأنظمة الإجرائية : النظام </a:t>
            </a:r>
            <a:r>
              <a:rPr lang="ar-DZ" altLang="ko-KR" sz="2400" dirty="0" err="1" smtClean="0">
                <a:latin typeface="Sakkal Majalla" panose="02000000000000000000" pitchFamily="2" charset="-78"/>
                <a:ea typeface="굴림" charset="-127"/>
                <a:cs typeface="Sakkal Majalla" panose="02000000000000000000" pitchFamily="2" charset="-78"/>
              </a:rPr>
              <a:t>الإتهامي</a:t>
            </a:r>
            <a:r>
              <a:rPr lang="ar-DZ" altLang="ko-KR" sz="2400" dirty="0" smtClean="0">
                <a:latin typeface="Sakkal Majalla" panose="02000000000000000000" pitchFamily="2" charset="-78"/>
                <a:ea typeface="굴림" charset="-127"/>
                <a:cs typeface="Sakkal Majalla" panose="02000000000000000000" pitchFamily="2" charset="-78"/>
              </a:rPr>
              <a:t>/ النظام </a:t>
            </a:r>
            <a:r>
              <a:rPr lang="ar-DZ" altLang="ko-KR" sz="2400" dirty="0" err="1" smtClean="0">
                <a:latin typeface="Sakkal Majalla" panose="02000000000000000000" pitchFamily="2" charset="-78"/>
                <a:ea typeface="굴림" charset="-127"/>
                <a:cs typeface="Sakkal Majalla" panose="02000000000000000000" pitchFamily="2" charset="-78"/>
              </a:rPr>
              <a:t>التنفيبي</a:t>
            </a:r>
            <a:r>
              <a:rPr lang="ar-DZ" altLang="ko-KR" sz="2400" dirty="0" smtClean="0">
                <a:latin typeface="Sakkal Majalla" panose="02000000000000000000" pitchFamily="2" charset="-78"/>
                <a:ea typeface="굴림" charset="-127"/>
                <a:cs typeface="Sakkal Majalla" panose="02000000000000000000" pitchFamily="2" charset="-78"/>
              </a:rPr>
              <a:t>/ النظام المختلط</a:t>
            </a:r>
            <a:endParaRPr lang="en-US" altLang="ko-KR" sz="2400" dirty="0">
              <a:latin typeface="Sakkal Majalla" panose="02000000000000000000" pitchFamily="2" charset="-78"/>
              <a:ea typeface="굴림" charset="-127"/>
              <a:cs typeface="Sakkal Majalla" panose="02000000000000000000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58425"/>
            <a:ext cx="7886700" cy="1325563"/>
          </a:xfrm>
        </p:spPr>
        <p:txBody>
          <a:bodyPr/>
          <a:lstStyle/>
          <a:p>
            <a:pPr algn="ctr" rtl="1"/>
            <a:r>
              <a:rPr lang="ar-DZ" dirty="0" smtClean="0">
                <a:solidFill>
                  <a:schemeClr val="bg1"/>
                </a:solidFill>
              </a:rPr>
              <a:t>محاضرة رقم 02</a:t>
            </a:r>
            <a:r>
              <a:rPr lang="ar-DZ" dirty="0" smtClean="0"/>
              <a:t> </a:t>
            </a:r>
            <a:r>
              <a:rPr lang="ar-DZ" dirty="0" smtClean="0">
                <a:solidFill>
                  <a:schemeClr val="bg1"/>
                </a:solidFill>
              </a:rPr>
              <a:t>الدعاوى الناشئة عن الجريمة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ar-DZ" sz="3200" u="sng" dirty="0" smtClean="0"/>
              <a:t>الدعوى المدنية بالتبعية</a:t>
            </a:r>
            <a:endParaRPr lang="fr-FR" sz="3200" u="sng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r" rtl="1"/>
            <a:r>
              <a:rPr lang="ar-DZ" dirty="0" smtClean="0"/>
              <a:t>مفهوم الدعوى المدنية بالتبعية</a:t>
            </a:r>
          </a:p>
          <a:p>
            <a:pPr algn="r" rtl="1"/>
            <a:r>
              <a:rPr lang="ar-DZ" dirty="0" smtClean="0"/>
              <a:t>موضوع الدعوى المدنية بالتبعية</a:t>
            </a:r>
          </a:p>
          <a:p>
            <a:pPr algn="r" rtl="1"/>
            <a:r>
              <a:rPr lang="ar-DZ" dirty="0" smtClean="0"/>
              <a:t>الجهة القضائية المختصة بالفصل في الدعوى المدنية بالتبعية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ar-DZ" sz="3200" u="sng" dirty="0" smtClean="0"/>
              <a:t>الدعوى العمومية</a:t>
            </a:r>
            <a:endParaRPr lang="fr-FR" sz="3200" u="sng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algn="r" rtl="1"/>
            <a:r>
              <a:rPr lang="ar-DZ" dirty="0" smtClean="0"/>
              <a:t>مفهوم الدعوى العمومية</a:t>
            </a:r>
          </a:p>
          <a:p>
            <a:pPr algn="r" rtl="1"/>
            <a:r>
              <a:rPr lang="ar-DZ" dirty="0" smtClean="0"/>
              <a:t>أشخاص الدعوى العمومية</a:t>
            </a:r>
          </a:p>
          <a:p>
            <a:pPr algn="r" rtl="1"/>
            <a:r>
              <a:rPr lang="ar-DZ" dirty="0" smtClean="0"/>
              <a:t>خصائص الدعوى العمومية</a:t>
            </a:r>
          </a:p>
          <a:p>
            <a:pPr algn="r" rtl="1"/>
            <a:r>
              <a:rPr lang="ar-DZ" dirty="0" smtClean="0"/>
              <a:t>انقضاء الدعوى العمومية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8551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3966" y="35873"/>
            <a:ext cx="2949575" cy="1600200"/>
          </a:xfrm>
        </p:spPr>
        <p:txBody>
          <a:bodyPr/>
          <a:lstStyle/>
          <a:p>
            <a:pPr algn="ctr" rtl="1"/>
            <a:r>
              <a:rPr lang="ar-DZ" dirty="0" smtClean="0"/>
              <a:t>محاضرة رقم 03</a:t>
            </a:r>
            <a:br>
              <a:rPr lang="ar-DZ" dirty="0" smtClean="0"/>
            </a:br>
            <a:r>
              <a:rPr lang="ar-DZ" dirty="0" smtClean="0"/>
              <a:t>مرحلة البحث التمهيدي</a:t>
            </a:r>
            <a:endParaRPr lang="fr-FR" dirty="0"/>
          </a:p>
        </p:txBody>
      </p:sp>
      <p:pic>
        <p:nvPicPr>
          <p:cNvPr id="5" name="Espace réservé pour une image 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41" r="21341"/>
          <a:stretch>
            <a:fillRect/>
          </a:stretch>
        </p:blipFill>
        <p:spPr>
          <a:xfrm>
            <a:off x="4139952" y="1526381"/>
            <a:ext cx="4629150" cy="4873625"/>
          </a:xfrm>
        </p:spPr>
      </p:pic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3966" y="1636072"/>
            <a:ext cx="2949575" cy="4601239"/>
          </a:xfrm>
        </p:spPr>
        <p:txBody>
          <a:bodyPr/>
          <a:lstStyle/>
          <a:p>
            <a:pPr algn="ctr" rtl="1"/>
            <a:r>
              <a:rPr lang="ar-DZ" sz="2400" u="sng" dirty="0" smtClean="0"/>
              <a:t>الشرطة القضائية كجهاز مكلف بالبحث والتقصي</a:t>
            </a:r>
          </a:p>
          <a:p>
            <a:pPr marL="342900" indent="-342900" algn="r" rtl="1">
              <a:buFont typeface="Arial" panose="020B0604020202020204" pitchFamily="34" charset="0"/>
              <a:buChar char="•"/>
            </a:pPr>
            <a:r>
              <a:rPr lang="ar-DZ" sz="2000" dirty="0" smtClean="0"/>
              <a:t>تنظيم جهاز الشرطة القضائية</a:t>
            </a:r>
          </a:p>
          <a:p>
            <a:pPr marL="342900" indent="-342900" algn="r" rtl="1">
              <a:buFont typeface="Arial" panose="020B0604020202020204" pitchFamily="34" charset="0"/>
              <a:buChar char="•"/>
            </a:pPr>
            <a:r>
              <a:rPr lang="ar-DZ" sz="2000" dirty="0" smtClean="0"/>
              <a:t>إختصاص الشرطة القضائية(المكاني/النوعي)</a:t>
            </a:r>
          </a:p>
          <a:p>
            <a:pPr marL="342900" indent="-342900" algn="r" rtl="1">
              <a:buFont typeface="Arial" panose="020B0604020202020204" pitchFamily="34" charset="0"/>
              <a:buChar char="•"/>
            </a:pPr>
            <a:r>
              <a:rPr lang="ar-DZ" sz="2000" dirty="0" smtClean="0"/>
              <a:t>الإختصاصات العادية للشرطة القضائية</a:t>
            </a:r>
          </a:p>
          <a:p>
            <a:pPr marL="342900" indent="-342900" algn="r" rtl="1">
              <a:buFont typeface="Arial" panose="020B0604020202020204" pitchFamily="34" charset="0"/>
              <a:buChar char="•"/>
            </a:pPr>
            <a:r>
              <a:rPr lang="ar-DZ" sz="2000" dirty="0" smtClean="0"/>
              <a:t>الإختصاصات الاستثنائية للشرطة القضائية(الجريمة المتلبس بها/الشرطة القضائية وأساليب التحري الخاصة)</a:t>
            </a:r>
          </a:p>
          <a:p>
            <a:pPr marL="342900" indent="-342900" algn="r" rtl="1">
              <a:buFont typeface="Arial" panose="020B0604020202020204" pitchFamily="34" charset="0"/>
              <a:buChar char="•"/>
            </a:pPr>
            <a:r>
              <a:rPr lang="ar-DZ" sz="2000" dirty="0" smtClean="0"/>
              <a:t>تبعية الشرطة القضائية والرقابة عليها</a:t>
            </a:r>
          </a:p>
          <a:p>
            <a:pPr marL="342900" indent="-342900" algn="r" rtl="1">
              <a:buFont typeface="Arial" panose="020B0604020202020204" pitchFamily="34" charset="0"/>
              <a:buChar char="•"/>
            </a:pP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12167263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99592" y="1124744"/>
            <a:ext cx="7315200" cy="715963"/>
          </a:xfrm>
        </p:spPr>
        <p:txBody>
          <a:bodyPr/>
          <a:lstStyle/>
          <a:p>
            <a:pPr algn="ctr"/>
            <a:r>
              <a:rPr lang="ar-DZ" dirty="0" smtClean="0">
                <a:solidFill>
                  <a:schemeClr val="bg1"/>
                </a:solidFill>
              </a:rPr>
              <a:t>محاضرة رقم 04 </a:t>
            </a:r>
            <a:r>
              <a:rPr lang="ar-DZ" dirty="0" smtClean="0"/>
              <a:t/>
            </a:r>
            <a:br>
              <a:rPr lang="ar-DZ" dirty="0" smtClean="0"/>
            </a:br>
            <a:r>
              <a:rPr lang="ar-DZ" dirty="0" smtClean="0"/>
              <a:t>الاختصاصات الاستثنائية للشرطة القضائية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99592" y="2420888"/>
            <a:ext cx="7315200" cy="4267200"/>
          </a:xfrm>
        </p:spPr>
        <p:txBody>
          <a:bodyPr/>
          <a:lstStyle/>
          <a:p>
            <a:pPr marL="0" indent="0" algn="r" rtl="1">
              <a:buNone/>
            </a:pPr>
            <a:r>
              <a:rPr lang="ar-DZ" dirty="0" smtClean="0"/>
              <a:t>الاختصاصات الاستثنائية للشرطة القضائية: </a:t>
            </a:r>
          </a:p>
          <a:p>
            <a:pPr algn="r" rtl="1"/>
            <a:r>
              <a:rPr lang="ar-DZ" dirty="0" smtClean="0"/>
              <a:t>في حالة </a:t>
            </a:r>
            <a:r>
              <a:rPr lang="ar-DZ" dirty="0" smtClean="0"/>
              <a:t>الجريمة المتلبس بها</a:t>
            </a:r>
          </a:p>
          <a:p>
            <a:pPr algn="r" rtl="1"/>
            <a:r>
              <a:rPr lang="ar-DZ" dirty="0" smtClean="0"/>
              <a:t>الشرطة القضائية وأساليب التحري الخاصة</a:t>
            </a:r>
          </a:p>
          <a:p>
            <a:pPr marL="0" indent="0" algn="r" rtl="1">
              <a:buNone/>
            </a:pPr>
            <a:r>
              <a:rPr lang="ar-DZ" dirty="0" smtClean="0"/>
              <a:t>تبعية الشرطة القضائية والرقابة عليها</a:t>
            </a:r>
          </a:p>
          <a:p>
            <a:pPr marL="0" indent="0" algn="r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288452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43608" y="2852936"/>
            <a:ext cx="7416824" cy="1656184"/>
          </a:xfrm>
        </p:spPr>
        <p:txBody>
          <a:bodyPr/>
          <a:lstStyle/>
          <a:p>
            <a:pPr algn="ctr"/>
            <a:r>
              <a:rPr lang="ar-DZ" dirty="0" smtClean="0"/>
              <a:t>محاضرة رقم 5</a:t>
            </a:r>
            <a:br>
              <a:rPr lang="ar-DZ" dirty="0" smtClean="0"/>
            </a:br>
            <a:r>
              <a:rPr lang="ar-DZ" u="sng" dirty="0" smtClean="0"/>
              <a:t>تحريك الدعوى العمومية</a:t>
            </a:r>
            <a:br>
              <a:rPr lang="ar-DZ" u="sng" dirty="0" smtClean="0"/>
            </a:br>
            <a:endParaRPr lang="fr-FR" u="sng" dirty="0"/>
          </a:p>
        </p:txBody>
      </p:sp>
    </p:spTree>
    <p:extLst>
      <p:ext uri="{BB962C8B-B14F-4D97-AF65-F5344CB8AC3E}">
        <p14:creationId xmlns:p14="http://schemas.microsoft.com/office/powerpoint/2010/main" val="1529036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DZ" dirty="0" smtClean="0">
                <a:solidFill>
                  <a:schemeClr val="bg1"/>
                </a:solidFill>
              </a:rPr>
              <a:t>النيابة العامة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ar-DZ" sz="2800" u="sng" dirty="0" smtClean="0"/>
              <a:t>اختصاصات النيابة العامة</a:t>
            </a:r>
            <a:endParaRPr lang="fr-FR" sz="2800" u="sng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r" rtl="1"/>
            <a:r>
              <a:rPr lang="ar-DZ" dirty="0" smtClean="0"/>
              <a:t>الاختصاصات العادية للنيابة العامة كسلطة إتهام</a:t>
            </a:r>
          </a:p>
          <a:p>
            <a:pPr algn="r" rtl="1"/>
            <a:r>
              <a:rPr lang="ar-DZ" dirty="0" smtClean="0"/>
              <a:t>الاختصاصات </a:t>
            </a:r>
            <a:r>
              <a:rPr lang="ar-DZ" dirty="0" err="1" smtClean="0"/>
              <a:t>الإستثنائية</a:t>
            </a:r>
            <a:r>
              <a:rPr lang="ar-DZ" dirty="0" smtClean="0"/>
              <a:t> للنيابة العامة كجهة تحقيق</a:t>
            </a:r>
          </a:p>
          <a:p>
            <a:pPr algn="r" rtl="1"/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ar-DZ" sz="3200" u="sng" dirty="0" smtClean="0"/>
              <a:t>نظام جهاز النيابة العامة</a:t>
            </a:r>
            <a:endParaRPr lang="fr-FR" sz="3200" u="sng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algn="r" rtl="1"/>
            <a:r>
              <a:rPr lang="ar-DZ" dirty="0" smtClean="0"/>
              <a:t>هيكلة النيابة العامة</a:t>
            </a:r>
          </a:p>
          <a:p>
            <a:pPr algn="r" rtl="1"/>
            <a:r>
              <a:rPr lang="ar-DZ" dirty="0" smtClean="0"/>
              <a:t>خصائص النيابة العامة</a:t>
            </a:r>
          </a:p>
          <a:p>
            <a:pPr algn="r" rtl="1"/>
            <a:r>
              <a:rPr lang="ar-DZ" dirty="0" smtClean="0"/>
              <a:t>الاختصاص الإقليمي للنيابة العامة</a:t>
            </a:r>
          </a:p>
          <a:p>
            <a:pPr algn="r" rtl="1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931680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27584" y="764704"/>
            <a:ext cx="7886700" cy="2852737"/>
          </a:xfrm>
        </p:spPr>
        <p:txBody>
          <a:bodyPr/>
          <a:lstStyle/>
          <a:p>
            <a:pPr algn="ctr"/>
            <a:r>
              <a:rPr lang="ar-DZ" sz="4400" smtClean="0"/>
              <a:t>محاضرة رقم 06 </a:t>
            </a:r>
            <a:br>
              <a:rPr lang="ar-DZ" sz="4400" smtClean="0"/>
            </a:br>
            <a:r>
              <a:rPr lang="ar-DZ" sz="4400" u="sng" smtClean="0"/>
              <a:t>حرية النيابة في تحريك الدعوى العمومية</a:t>
            </a:r>
            <a:endParaRPr lang="fr-FR" sz="4400" u="sng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95536" y="4509120"/>
            <a:ext cx="7886700" cy="1500187"/>
          </a:xfrm>
        </p:spPr>
        <p:txBody>
          <a:bodyPr/>
          <a:lstStyle/>
          <a:p>
            <a:pPr algn="r"/>
            <a:r>
              <a:rPr lang="ar-DZ" dirty="0" smtClean="0"/>
              <a:t>1/ الطرق المستحدثة من طرف النيابة العامة في تحريك الدعوى العمومية: المثول الفوري/ الأمر الجزائي</a:t>
            </a:r>
          </a:p>
          <a:p>
            <a:pPr algn="r" rtl="1"/>
            <a:r>
              <a:rPr lang="ar-DZ" dirty="0" smtClean="0"/>
              <a:t>2/ تحريك الدعوى العمومية من غير النيابة العامة</a:t>
            </a:r>
          </a:p>
          <a:p>
            <a:pPr algn="r"/>
            <a:r>
              <a:rPr lang="ar-DZ" dirty="0" smtClean="0"/>
              <a:t>3/ القيود الواردة على حق النيابة في تحريك الدعوى العمومية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405721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1560" y="1412776"/>
            <a:ext cx="2949575" cy="1600200"/>
          </a:xfrm>
        </p:spPr>
        <p:txBody>
          <a:bodyPr/>
          <a:lstStyle/>
          <a:p>
            <a:pPr algn="ctr"/>
            <a:r>
              <a:rPr lang="ar-DZ" dirty="0" smtClean="0"/>
              <a:t/>
            </a:r>
            <a:br>
              <a:rPr lang="ar-DZ" dirty="0" smtClean="0"/>
            </a:br>
            <a:r>
              <a:rPr lang="ar-DZ" dirty="0"/>
              <a:t/>
            </a:r>
            <a:br>
              <a:rPr lang="ar-DZ" dirty="0"/>
            </a:br>
            <a:r>
              <a:rPr lang="ar-DZ" dirty="0" smtClean="0"/>
              <a:t/>
            </a:r>
            <a:br>
              <a:rPr lang="ar-DZ" dirty="0" smtClean="0"/>
            </a:br>
            <a:r>
              <a:rPr lang="ar-DZ" dirty="0"/>
              <a:t/>
            </a:r>
            <a:br>
              <a:rPr lang="ar-DZ" dirty="0"/>
            </a:br>
            <a:r>
              <a:rPr lang="ar-DZ" dirty="0" smtClean="0"/>
              <a:t/>
            </a:r>
            <a:br>
              <a:rPr lang="ar-DZ" dirty="0" smtClean="0"/>
            </a:br>
            <a:r>
              <a:rPr lang="ar-DZ" dirty="0" smtClean="0"/>
              <a:t>المحاضرة رقم 07</a:t>
            </a:r>
            <a:br>
              <a:rPr lang="ar-DZ" dirty="0" smtClean="0"/>
            </a:br>
            <a:r>
              <a:rPr lang="ar-DZ" u="sng" dirty="0" smtClean="0"/>
              <a:t>الوساطة الجزائية كبديل للدعوى العمومية</a:t>
            </a:r>
            <a:endParaRPr lang="fr-FR" u="sng" dirty="0"/>
          </a:p>
        </p:txBody>
      </p:sp>
      <p:pic>
        <p:nvPicPr>
          <p:cNvPr id="5" name="Espace réservé pour une image 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86" r="23286"/>
          <a:stretch>
            <a:fillRect/>
          </a:stretch>
        </p:blipFill>
        <p:spPr>
          <a:xfrm>
            <a:off x="3995936" y="1412776"/>
            <a:ext cx="4629150" cy="4873625"/>
          </a:xfrm>
        </p:spPr>
      </p:pic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55576" y="3849588"/>
            <a:ext cx="2949575" cy="3811588"/>
          </a:xfrm>
        </p:spPr>
        <p:txBody>
          <a:bodyPr/>
          <a:lstStyle/>
          <a:p>
            <a:pPr marL="342900" indent="-342900" algn="r" rtl="1">
              <a:buFont typeface="Arial" panose="020B0604020202020204" pitchFamily="34" charset="0"/>
              <a:buChar char="•"/>
            </a:pPr>
            <a:r>
              <a:rPr lang="ar-DZ" sz="2400" dirty="0" smtClean="0"/>
              <a:t>مفهوم الوساطة الجزائية</a:t>
            </a:r>
          </a:p>
          <a:p>
            <a:pPr marL="342900" indent="-342900" algn="r" rtl="1">
              <a:buFont typeface="Arial" panose="020B0604020202020204" pitchFamily="34" charset="0"/>
              <a:buChar char="•"/>
            </a:pPr>
            <a:r>
              <a:rPr lang="ar-DZ" sz="2400" dirty="0" smtClean="0"/>
              <a:t>نطاق الوساطة الجزائية</a:t>
            </a:r>
          </a:p>
          <a:p>
            <a:pPr marL="342900" indent="-342900" algn="r" rtl="1">
              <a:buFont typeface="Arial" panose="020B0604020202020204" pitchFamily="34" charset="0"/>
              <a:buChar char="•"/>
            </a:pPr>
            <a:r>
              <a:rPr lang="ar-DZ" sz="2400" dirty="0" smtClean="0"/>
              <a:t>مضمون الوساطة الجزائية</a:t>
            </a:r>
          </a:p>
          <a:p>
            <a:pPr marL="342900" indent="-342900" algn="r" rtl="1">
              <a:buFont typeface="Arial" panose="020B0604020202020204" pitchFamily="34" charset="0"/>
              <a:buChar char="•"/>
            </a:pPr>
            <a:r>
              <a:rPr lang="ar-DZ" sz="2400" dirty="0" smtClean="0"/>
              <a:t>آثار الوساطة الجزائية</a:t>
            </a:r>
          </a:p>
          <a:p>
            <a:pPr marL="342900" indent="-342900" algn="r" rtl="1">
              <a:buFont typeface="Arial" panose="020B0604020202020204" pitchFamily="34" charset="0"/>
              <a:buChar char="•"/>
            </a:pP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203639492"/>
      </p:ext>
    </p:extLst>
  </p:cSld>
  <p:clrMapOvr>
    <a:masterClrMapping/>
  </p:clrMapOvr>
</p:sld>
</file>

<file path=ppt/theme/theme1.xml><?xml version="1.0" encoding="utf-8"?>
<a:theme xmlns:a="http://schemas.openxmlformats.org/drawingml/2006/main" name="powerpoint-template-24">
  <a:themeElements>
    <a:clrScheme name="powerpoint-template-24 8">
      <a:dk1>
        <a:srgbClr val="4D4D4D"/>
      </a:dk1>
      <a:lt1>
        <a:srgbClr val="FFFFFF"/>
      </a:lt1>
      <a:dk2>
        <a:srgbClr val="4D4D4D"/>
      </a:dk2>
      <a:lt2>
        <a:srgbClr val="C75F06"/>
      </a:lt2>
      <a:accent1>
        <a:srgbClr val="E07D06"/>
      </a:accent1>
      <a:accent2>
        <a:srgbClr val="F2A016"/>
      </a:accent2>
      <a:accent3>
        <a:srgbClr val="FFFFFF"/>
      </a:accent3>
      <a:accent4>
        <a:srgbClr val="404040"/>
      </a:accent4>
      <a:accent5>
        <a:srgbClr val="EDBFAA"/>
      </a:accent5>
      <a:accent6>
        <a:srgbClr val="DB9113"/>
      </a:accent6>
      <a:hlink>
        <a:srgbClr val="F7C91C"/>
      </a:hlink>
      <a:folHlink>
        <a:srgbClr val="DDDDDD"/>
      </a:folHlink>
    </a:clrScheme>
    <a:fontScheme name="powerpoint-template-24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powerpoint-template-24 1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2">
        <a:dk1>
          <a:srgbClr val="4D4D4D"/>
        </a:dk1>
        <a:lt1>
          <a:srgbClr val="FFFFFF"/>
        </a:lt1>
        <a:dk2>
          <a:srgbClr val="4D4D4D"/>
        </a:dk2>
        <a:lt2>
          <a:srgbClr val="FBB240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3">
        <a:dk1>
          <a:srgbClr val="4D4D4D"/>
        </a:dk1>
        <a:lt1>
          <a:srgbClr val="FFFFFF"/>
        </a:lt1>
        <a:dk2>
          <a:srgbClr val="4D4D4D"/>
        </a:dk2>
        <a:lt2>
          <a:srgbClr val="FE564C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4">
        <a:dk1>
          <a:srgbClr val="4D4D4D"/>
        </a:dk1>
        <a:lt1>
          <a:srgbClr val="FFFFFF"/>
        </a:lt1>
        <a:dk2>
          <a:srgbClr val="4D4D4D"/>
        </a:dk2>
        <a:lt2>
          <a:srgbClr val="BB2A32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5">
        <a:dk1>
          <a:srgbClr val="4D4D4D"/>
        </a:dk1>
        <a:lt1>
          <a:srgbClr val="FFFFFF"/>
        </a:lt1>
        <a:dk2>
          <a:srgbClr val="4D4D4D"/>
        </a:dk2>
        <a:lt2>
          <a:srgbClr val="E84A25"/>
        </a:lt2>
        <a:accent1>
          <a:srgbClr val="ED6A24"/>
        </a:accent1>
        <a:accent2>
          <a:srgbClr val="F99E1C"/>
        </a:accent2>
        <a:accent3>
          <a:srgbClr val="FFFFFF"/>
        </a:accent3>
        <a:accent4>
          <a:srgbClr val="404040"/>
        </a:accent4>
        <a:accent5>
          <a:srgbClr val="F4B9AC"/>
        </a:accent5>
        <a:accent6>
          <a:srgbClr val="E28F18"/>
        </a:accent6>
        <a:hlink>
          <a:srgbClr val="F1B545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6">
        <a:dk1>
          <a:srgbClr val="4D4D4D"/>
        </a:dk1>
        <a:lt1>
          <a:srgbClr val="FFFFFF"/>
        </a:lt1>
        <a:dk2>
          <a:srgbClr val="4D4D4D"/>
        </a:dk2>
        <a:lt2>
          <a:srgbClr val="B92D14"/>
        </a:lt2>
        <a:accent1>
          <a:srgbClr val="D34E13"/>
        </a:accent1>
        <a:accent2>
          <a:srgbClr val="DC9009"/>
        </a:accent2>
        <a:accent3>
          <a:srgbClr val="FFFFFF"/>
        </a:accent3>
        <a:accent4>
          <a:srgbClr val="404040"/>
        </a:accent4>
        <a:accent5>
          <a:srgbClr val="E6B2AA"/>
        </a:accent5>
        <a:accent6>
          <a:srgbClr val="C78207"/>
        </a:accent6>
        <a:hlink>
          <a:srgbClr val="EEC63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7">
        <a:dk1>
          <a:srgbClr val="4D4D4D"/>
        </a:dk1>
        <a:lt1>
          <a:srgbClr val="FFFFFF"/>
        </a:lt1>
        <a:dk2>
          <a:srgbClr val="4D4D4D"/>
        </a:dk2>
        <a:lt2>
          <a:srgbClr val="AE6310"/>
        </a:lt2>
        <a:accent1>
          <a:srgbClr val="E79613"/>
        </a:accent1>
        <a:accent2>
          <a:srgbClr val="E1720D"/>
        </a:accent2>
        <a:accent3>
          <a:srgbClr val="FFFFFF"/>
        </a:accent3>
        <a:accent4>
          <a:srgbClr val="404040"/>
        </a:accent4>
        <a:accent5>
          <a:srgbClr val="F1C9AA"/>
        </a:accent5>
        <a:accent6>
          <a:srgbClr val="CC670B"/>
        </a:accent6>
        <a:hlink>
          <a:srgbClr val="C6470A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8">
        <a:dk1>
          <a:srgbClr val="4D4D4D"/>
        </a:dk1>
        <a:lt1>
          <a:srgbClr val="FFFFFF"/>
        </a:lt1>
        <a:dk2>
          <a:srgbClr val="4D4D4D"/>
        </a:dk2>
        <a:lt2>
          <a:srgbClr val="C75F06"/>
        </a:lt2>
        <a:accent1>
          <a:srgbClr val="E07D06"/>
        </a:accent1>
        <a:accent2>
          <a:srgbClr val="F2A016"/>
        </a:accent2>
        <a:accent3>
          <a:srgbClr val="FFFFFF"/>
        </a:accent3>
        <a:accent4>
          <a:srgbClr val="404040"/>
        </a:accent4>
        <a:accent5>
          <a:srgbClr val="EDBFAA"/>
        </a:accent5>
        <a:accent6>
          <a:srgbClr val="DB9113"/>
        </a:accent6>
        <a:hlink>
          <a:srgbClr val="F7C91C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powerpoint-template</Template>
  <TotalTime>182</TotalTime>
  <Words>347</Words>
  <Application>Microsoft Office PowerPoint</Application>
  <PresentationFormat>Affichage à l'écran (4:3)</PresentationFormat>
  <Paragraphs>85</Paragraphs>
  <Slides>16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22" baseType="lpstr">
      <vt:lpstr>Arial</vt:lpstr>
      <vt:lpstr>Microsoft Sans Serif</vt:lpstr>
      <vt:lpstr>Verdana</vt:lpstr>
      <vt:lpstr>굴림</vt:lpstr>
      <vt:lpstr>Times New Roman</vt:lpstr>
      <vt:lpstr>powerpoint-template-24</vt:lpstr>
      <vt:lpstr>شرح قانون الإجراءات الجزائية</vt:lpstr>
      <vt:lpstr>محاضرة رقم 01</vt:lpstr>
      <vt:lpstr>محاضرة رقم 02 الدعاوى الناشئة عن الجريمة</vt:lpstr>
      <vt:lpstr>محاضرة رقم 03 مرحلة البحث التمهيدي</vt:lpstr>
      <vt:lpstr>محاضرة رقم 04  الاختصاصات الاستثنائية للشرطة القضائية</vt:lpstr>
      <vt:lpstr>محاضرة رقم 5 تحريك الدعوى العمومية </vt:lpstr>
      <vt:lpstr>النيابة العامة</vt:lpstr>
      <vt:lpstr>محاضرة رقم 06  حرية النيابة في تحريك الدعوى العمومية</vt:lpstr>
      <vt:lpstr>     المحاضرة رقم 07 الوساطة الجزائية كبديل للدعوى العمومية</vt:lpstr>
      <vt:lpstr>المحاضرة رقم 08 التحقيق الابتدائي التعريف بالتحقيق الابتدائي وخصائصه</vt:lpstr>
      <vt:lpstr>جهات التحقيق الابتدائي</vt:lpstr>
      <vt:lpstr>محاضرة رقم 09 مرحلة المحاكمة</vt:lpstr>
      <vt:lpstr>المحاكمة</vt:lpstr>
      <vt:lpstr>محاضرة رقم 10 طرق الاثبات في المواد الجزائية</vt:lpstr>
      <vt:lpstr>محاضرة رقم 11 طرق الطعن في الأحكام الجزائية</vt:lpstr>
      <vt:lpstr>الخاتمة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شرح قانون الإجراءات الجزائية</dc:title>
  <dc:creator>Trust info</dc:creator>
  <cp:lastModifiedBy>Trust info</cp:lastModifiedBy>
  <cp:revision>20</cp:revision>
  <dcterms:created xsi:type="dcterms:W3CDTF">2023-02-10T17:36:42Z</dcterms:created>
  <dcterms:modified xsi:type="dcterms:W3CDTF">2023-02-10T20:39:09Z</dcterms:modified>
</cp:coreProperties>
</file>