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E1A1D7-7926-4AE0-9F91-34F69B93AEAB}"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fr-FR"/>
        </a:p>
      </dgm:t>
    </dgm:pt>
    <dgm:pt modelId="{2754843F-9A1F-41AD-B5DA-CB3E0414E626}">
      <dgm:prSet/>
      <dgm:spPr/>
      <dgm:t>
        <a:bodyPr/>
        <a:lstStyle/>
        <a:p>
          <a:pPr rtl="1"/>
          <a:r>
            <a:rPr lang="ar-DZ" smtClean="0"/>
            <a:t>1/ يجب أن يصدر أمر الإنابة القضائية من جهة مختصة قانونا بمباشرته أي من طرف قاضي التحقيق وليس من طرف وكيل الجمهورية، وأن يكون هذا الأخير مختصا محليا في ذلك لأنه إذا لم يدخل في إختصاصه كان باطلا.</a:t>
          </a:r>
          <a:endParaRPr lang="fr-FR"/>
        </a:p>
      </dgm:t>
    </dgm:pt>
    <dgm:pt modelId="{E44F0EDA-DE2B-401E-8E86-0201707C6015}" type="parTrans" cxnId="{CADBC96F-D521-4BBD-A1E4-3B0E4A718828}">
      <dgm:prSet/>
      <dgm:spPr/>
      <dgm:t>
        <a:bodyPr/>
        <a:lstStyle/>
        <a:p>
          <a:endParaRPr lang="fr-FR"/>
        </a:p>
      </dgm:t>
    </dgm:pt>
    <dgm:pt modelId="{E5AB4E63-0526-4669-B5DB-9DF1FC6D31F3}" type="sibTrans" cxnId="{CADBC96F-D521-4BBD-A1E4-3B0E4A718828}">
      <dgm:prSet/>
      <dgm:spPr/>
      <dgm:t>
        <a:bodyPr/>
        <a:lstStyle/>
        <a:p>
          <a:endParaRPr lang="fr-FR"/>
        </a:p>
      </dgm:t>
    </dgm:pt>
    <dgm:pt modelId="{5E24E298-6E31-4F33-AEB4-5C0BD3ED41DF}">
      <dgm:prSet/>
      <dgm:spPr/>
      <dgm:t>
        <a:bodyPr/>
        <a:lstStyle/>
        <a:p>
          <a:pPr rtl="1"/>
          <a:r>
            <a:rPr lang="ar-DZ" smtClean="0"/>
            <a:t>2/ يجب أن تكون الإنابة القضائية مكتوبة وموقعة من طرف قاضي التحقيق وأن تشمل على بيانات معينة تتعلق بمن أصدر الأمر وصفته وتاريخ صدوره، ومن صدر له الأمر، والأعمال المراد تحقيقها ونوع الجريمة موضوع المتابعة، وهذا ما هو وارد بنص المادة 138/2 ق إ ج ج.</a:t>
          </a:r>
          <a:endParaRPr lang="fr-FR"/>
        </a:p>
      </dgm:t>
    </dgm:pt>
    <dgm:pt modelId="{2F6A325E-649D-47C8-A93B-6F1FC2F9942B}" type="parTrans" cxnId="{3BD3738B-BABB-435F-9C65-4AC537070BAB}">
      <dgm:prSet/>
      <dgm:spPr/>
      <dgm:t>
        <a:bodyPr/>
        <a:lstStyle/>
        <a:p>
          <a:endParaRPr lang="fr-FR"/>
        </a:p>
      </dgm:t>
    </dgm:pt>
    <dgm:pt modelId="{0120CEDF-E8B1-4B0E-8A2E-ABB195CA512B}" type="sibTrans" cxnId="{3BD3738B-BABB-435F-9C65-4AC537070BAB}">
      <dgm:prSet/>
      <dgm:spPr/>
      <dgm:t>
        <a:bodyPr/>
        <a:lstStyle/>
        <a:p>
          <a:endParaRPr lang="fr-FR"/>
        </a:p>
      </dgm:t>
    </dgm:pt>
    <dgm:pt modelId="{0A643C82-6722-45BD-BA4F-9D801EC26220}">
      <dgm:prSet/>
      <dgm:spPr/>
      <dgm:t>
        <a:bodyPr/>
        <a:lstStyle/>
        <a:p>
          <a:pPr rtl="1"/>
          <a:r>
            <a:rPr lang="ar-DZ" smtClean="0"/>
            <a:t>3/ يجب أن تكون الإنابة القضائية صدرت لفائدة ضابط في الشرطة القضائية فلا يصح ندب مساعدي الشرطة القضائية، طبعا يجوز ندب قاضي آخر للقيام بإجراءات التحقيق سواء كان قاضي حكم أو قاضي تحقيق .</a:t>
          </a:r>
          <a:endParaRPr lang="fr-FR"/>
        </a:p>
      </dgm:t>
    </dgm:pt>
    <dgm:pt modelId="{4174C4F9-AD97-485D-A84F-1B025B396AE7}" type="parTrans" cxnId="{89976BB2-A8A5-47DC-A6C8-E1CA2CCB6136}">
      <dgm:prSet/>
      <dgm:spPr/>
      <dgm:t>
        <a:bodyPr/>
        <a:lstStyle/>
        <a:p>
          <a:endParaRPr lang="fr-FR"/>
        </a:p>
      </dgm:t>
    </dgm:pt>
    <dgm:pt modelId="{6C06FC98-D530-440A-A21F-5456EB43EE47}" type="sibTrans" cxnId="{89976BB2-A8A5-47DC-A6C8-E1CA2CCB6136}">
      <dgm:prSet/>
      <dgm:spPr/>
      <dgm:t>
        <a:bodyPr/>
        <a:lstStyle/>
        <a:p>
          <a:endParaRPr lang="fr-FR"/>
        </a:p>
      </dgm:t>
    </dgm:pt>
    <dgm:pt modelId="{B6D22B79-04BA-4BD5-8231-F37B6EEE3D36}" type="pres">
      <dgm:prSet presAssocID="{88E1A1D7-7926-4AE0-9F91-34F69B93AEAB}" presName="Name0" presStyleCnt="0">
        <dgm:presLayoutVars>
          <dgm:chMax val="7"/>
          <dgm:dir/>
          <dgm:animLvl val="lvl"/>
          <dgm:resizeHandles val="exact"/>
        </dgm:presLayoutVars>
      </dgm:prSet>
      <dgm:spPr/>
    </dgm:pt>
    <dgm:pt modelId="{B1B9D07B-F7EB-417D-9380-FADB35847870}" type="pres">
      <dgm:prSet presAssocID="{2754843F-9A1F-41AD-B5DA-CB3E0414E626}" presName="circle1" presStyleLbl="node1" presStyleIdx="0" presStyleCnt="3"/>
      <dgm:spPr/>
    </dgm:pt>
    <dgm:pt modelId="{7684740E-4A79-45B9-B2D6-82D39BD7D67E}" type="pres">
      <dgm:prSet presAssocID="{2754843F-9A1F-41AD-B5DA-CB3E0414E626}" presName="space" presStyleCnt="0"/>
      <dgm:spPr/>
    </dgm:pt>
    <dgm:pt modelId="{ADBB29C1-2C63-4470-B2B7-9EA7FC6026CB}" type="pres">
      <dgm:prSet presAssocID="{2754843F-9A1F-41AD-B5DA-CB3E0414E626}" presName="rect1" presStyleLbl="alignAcc1" presStyleIdx="0" presStyleCnt="3"/>
      <dgm:spPr/>
    </dgm:pt>
    <dgm:pt modelId="{575FE1DF-94D8-4C18-8E7C-C3DC8B356D54}" type="pres">
      <dgm:prSet presAssocID="{5E24E298-6E31-4F33-AEB4-5C0BD3ED41DF}" presName="vertSpace2" presStyleLbl="node1" presStyleIdx="0" presStyleCnt="3"/>
      <dgm:spPr/>
    </dgm:pt>
    <dgm:pt modelId="{89455C1E-01FA-4C88-B993-0BE4B6CDDCEE}" type="pres">
      <dgm:prSet presAssocID="{5E24E298-6E31-4F33-AEB4-5C0BD3ED41DF}" presName="circle2" presStyleLbl="node1" presStyleIdx="1" presStyleCnt="3"/>
      <dgm:spPr/>
    </dgm:pt>
    <dgm:pt modelId="{48BF5D63-ABBA-4234-B37D-548E29A0EB63}" type="pres">
      <dgm:prSet presAssocID="{5E24E298-6E31-4F33-AEB4-5C0BD3ED41DF}" presName="rect2" presStyleLbl="alignAcc1" presStyleIdx="1" presStyleCnt="3"/>
      <dgm:spPr/>
    </dgm:pt>
    <dgm:pt modelId="{09FFB2D9-5003-4CA9-A1C1-5BCD0E8523DC}" type="pres">
      <dgm:prSet presAssocID="{0A643C82-6722-45BD-BA4F-9D801EC26220}" presName="vertSpace3" presStyleLbl="node1" presStyleIdx="1" presStyleCnt="3"/>
      <dgm:spPr/>
    </dgm:pt>
    <dgm:pt modelId="{C5CFBDFC-D399-4B90-AD98-210F3A1BE2C0}" type="pres">
      <dgm:prSet presAssocID="{0A643C82-6722-45BD-BA4F-9D801EC26220}" presName="circle3" presStyleLbl="node1" presStyleIdx="2" presStyleCnt="3"/>
      <dgm:spPr/>
    </dgm:pt>
    <dgm:pt modelId="{C2BA77C6-0AB1-4FAD-9E4D-08CAB87B5433}" type="pres">
      <dgm:prSet presAssocID="{0A643C82-6722-45BD-BA4F-9D801EC26220}" presName="rect3" presStyleLbl="alignAcc1" presStyleIdx="2" presStyleCnt="3"/>
      <dgm:spPr/>
    </dgm:pt>
    <dgm:pt modelId="{4BFB21B3-4067-4026-AF1B-8A1149399EEA}" type="pres">
      <dgm:prSet presAssocID="{2754843F-9A1F-41AD-B5DA-CB3E0414E626}" presName="rect1ParTxNoCh" presStyleLbl="alignAcc1" presStyleIdx="2" presStyleCnt="3">
        <dgm:presLayoutVars>
          <dgm:chMax val="1"/>
          <dgm:bulletEnabled val="1"/>
        </dgm:presLayoutVars>
      </dgm:prSet>
      <dgm:spPr/>
    </dgm:pt>
    <dgm:pt modelId="{45833069-730D-455B-AD94-1C8B04789148}" type="pres">
      <dgm:prSet presAssocID="{5E24E298-6E31-4F33-AEB4-5C0BD3ED41DF}" presName="rect2ParTxNoCh" presStyleLbl="alignAcc1" presStyleIdx="2" presStyleCnt="3">
        <dgm:presLayoutVars>
          <dgm:chMax val="1"/>
          <dgm:bulletEnabled val="1"/>
        </dgm:presLayoutVars>
      </dgm:prSet>
      <dgm:spPr/>
    </dgm:pt>
    <dgm:pt modelId="{7EBFE9AE-F7C3-4E0D-977B-2D595133CAD4}" type="pres">
      <dgm:prSet presAssocID="{0A643C82-6722-45BD-BA4F-9D801EC26220}" presName="rect3ParTxNoCh" presStyleLbl="alignAcc1" presStyleIdx="2" presStyleCnt="3">
        <dgm:presLayoutVars>
          <dgm:chMax val="1"/>
          <dgm:bulletEnabled val="1"/>
        </dgm:presLayoutVars>
      </dgm:prSet>
      <dgm:spPr/>
    </dgm:pt>
  </dgm:ptLst>
  <dgm:cxnLst>
    <dgm:cxn modelId="{CADBC96F-D521-4BBD-A1E4-3B0E4A718828}" srcId="{88E1A1D7-7926-4AE0-9F91-34F69B93AEAB}" destId="{2754843F-9A1F-41AD-B5DA-CB3E0414E626}" srcOrd="0" destOrd="0" parTransId="{E44F0EDA-DE2B-401E-8E86-0201707C6015}" sibTransId="{E5AB4E63-0526-4669-B5DB-9DF1FC6D31F3}"/>
    <dgm:cxn modelId="{A90002F3-E9BC-409E-BA35-F8118F9F17E6}" type="presOf" srcId="{2754843F-9A1F-41AD-B5DA-CB3E0414E626}" destId="{ADBB29C1-2C63-4470-B2B7-9EA7FC6026CB}" srcOrd="0" destOrd="0" presId="urn:microsoft.com/office/officeart/2005/8/layout/target3"/>
    <dgm:cxn modelId="{0BEDDAE7-5E07-4A81-A793-9D05AFFB35D6}" type="presOf" srcId="{5E24E298-6E31-4F33-AEB4-5C0BD3ED41DF}" destId="{45833069-730D-455B-AD94-1C8B04789148}" srcOrd="1" destOrd="0" presId="urn:microsoft.com/office/officeart/2005/8/layout/target3"/>
    <dgm:cxn modelId="{3BD3738B-BABB-435F-9C65-4AC537070BAB}" srcId="{88E1A1D7-7926-4AE0-9F91-34F69B93AEAB}" destId="{5E24E298-6E31-4F33-AEB4-5C0BD3ED41DF}" srcOrd="1" destOrd="0" parTransId="{2F6A325E-649D-47C8-A93B-6F1FC2F9942B}" sibTransId="{0120CEDF-E8B1-4B0E-8A2E-ABB195CA512B}"/>
    <dgm:cxn modelId="{3C22A7E5-12F8-4AF9-B50F-6F092A181FF3}" type="presOf" srcId="{0A643C82-6722-45BD-BA4F-9D801EC26220}" destId="{C2BA77C6-0AB1-4FAD-9E4D-08CAB87B5433}" srcOrd="0" destOrd="0" presId="urn:microsoft.com/office/officeart/2005/8/layout/target3"/>
    <dgm:cxn modelId="{89976BB2-A8A5-47DC-A6C8-E1CA2CCB6136}" srcId="{88E1A1D7-7926-4AE0-9F91-34F69B93AEAB}" destId="{0A643C82-6722-45BD-BA4F-9D801EC26220}" srcOrd="2" destOrd="0" parTransId="{4174C4F9-AD97-485D-A84F-1B025B396AE7}" sibTransId="{6C06FC98-D530-440A-A21F-5456EB43EE47}"/>
    <dgm:cxn modelId="{787B8320-293B-4292-80E4-ACFEE0E5F571}" type="presOf" srcId="{0A643C82-6722-45BD-BA4F-9D801EC26220}" destId="{7EBFE9AE-F7C3-4E0D-977B-2D595133CAD4}" srcOrd="1" destOrd="0" presId="urn:microsoft.com/office/officeart/2005/8/layout/target3"/>
    <dgm:cxn modelId="{3723984E-BD64-49B0-81FA-E2801DA414C9}" type="presOf" srcId="{5E24E298-6E31-4F33-AEB4-5C0BD3ED41DF}" destId="{48BF5D63-ABBA-4234-B37D-548E29A0EB63}" srcOrd="0" destOrd="0" presId="urn:microsoft.com/office/officeart/2005/8/layout/target3"/>
    <dgm:cxn modelId="{79C289F2-A767-49E4-BFA6-A1E34759B74C}" type="presOf" srcId="{2754843F-9A1F-41AD-B5DA-CB3E0414E626}" destId="{4BFB21B3-4067-4026-AF1B-8A1149399EEA}" srcOrd="1" destOrd="0" presId="urn:microsoft.com/office/officeart/2005/8/layout/target3"/>
    <dgm:cxn modelId="{91CDF25C-6AB1-4013-BDF3-F8981F0B2034}" type="presOf" srcId="{88E1A1D7-7926-4AE0-9F91-34F69B93AEAB}" destId="{B6D22B79-04BA-4BD5-8231-F37B6EEE3D36}" srcOrd="0" destOrd="0" presId="urn:microsoft.com/office/officeart/2005/8/layout/target3"/>
    <dgm:cxn modelId="{F4269897-0331-4689-B320-7D645C0E50BD}" type="presParOf" srcId="{B6D22B79-04BA-4BD5-8231-F37B6EEE3D36}" destId="{B1B9D07B-F7EB-417D-9380-FADB35847870}" srcOrd="0" destOrd="0" presId="urn:microsoft.com/office/officeart/2005/8/layout/target3"/>
    <dgm:cxn modelId="{ADDB944F-2D1C-4737-BF40-962189BC0A93}" type="presParOf" srcId="{B6D22B79-04BA-4BD5-8231-F37B6EEE3D36}" destId="{7684740E-4A79-45B9-B2D6-82D39BD7D67E}" srcOrd="1" destOrd="0" presId="urn:microsoft.com/office/officeart/2005/8/layout/target3"/>
    <dgm:cxn modelId="{85828209-CDEE-40CB-A5C6-90E585DF0E1E}" type="presParOf" srcId="{B6D22B79-04BA-4BD5-8231-F37B6EEE3D36}" destId="{ADBB29C1-2C63-4470-B2B7-9EA7FC6026CB}" srcOrd="2" destOrd="0" presId="urn:microsoft.com/office/officeart/2005/8/layout/target3"/>
    <dgm:cxn modelId="{9A3ADCDA-C661-4A61-840F-DE6599B253D9}" type="presParOf" srcId="{B6D22B79-04BA-4BD5-8231-F37B6EEE3D36}" destId="{575FE1DF-94D8-4C18-8E7C-C3DC8B356D54}" srcOrd="3" destOrd="0" presId="urn:microsoft.com/office/officeart/2005/8/layout/target3"/>
    <dgm:cxn modelId="{91504562-226C-4F4B-8092-279297856955}" type="presParOf" srcId="{B6D22B79-04BA-4BD5-8231-F37B6EEE3D36}" destId="{89455C1E-01FA-4C88-B993-0BE4B6CDDCEE}" srcOrd="4" destOrd="0" presId="urn:microsoft.com/office/officeart/2005/8/layout/target3"/>
    <dgm:cxn modelId="{ADE9D5E8-B7B1-43DA-AB67-41519331E92A}" type="presParOf" srcId="{B6D22B79-04BA-4BD5-8231-F37B6EEE3D36}" destId="{48BF5D63-ABBA-4234-B37D-548E29A0EB63}" srcOrd="5" destOrd="0" presId="urn:microsoft.com/office/officeart/2005/8/layout/target3"/>
    <dgm:cxn modelId="{D55135B5-1653-45D7-9182-A5BEEDA0F057}" type="presParOf" srcId="{B6D22B79-04BA-4BD5-8231-F37B6EEE3D36}" destId="{09FFB2D9-5003-4CA9-A1C1-5BCD0E8523DC}" srcOrd="6" destOrd="0" presId="urn:microsoft.com/office/officeart/2005/8/layout/target3"/>
    <dgm:cxn modelId="{2B0F2D4D-22AD-4E81-B732-FFD42A20C2DD}" type="presParOf" srcId="{B6D22B79-04BA-4BD5-8231-F37B6EEE3D36}" destId="{C5CFBDFC-D399-4B90-AD98-210F3A1BE2C0}" srcOrd="7" destOrd="0" presId="urn:microsoft.com/office/officeart/2005/8/layout/target3"/>
    <dgm:cxn modelId="{6CB55AB5-21AB-47E1-9A64-33038DCD5ED1}" type="presParOf" srcId="{B6D22B79-04BA-4BD5-8231-F37B6EEE3D36}" destId="{C2BA77C6-0AB1-4FAD-9E4D-08CAB87B5433}" srcOrd="8" destOrd="0" presId="urn:microsoft.com/office/officeart/2005/8/layout/target3"/>
    <dgm:cxn modelId="{CEE6EF60-FF4E-44F7-A392-3EF4FA2BA97E}" type="presParOf" srcId="{B6D22B79-04BA-4BD5-8231-F37B6EEE3D36}" destId="{4BFB21B3-4067-4026-AF1B-8A1149399EEA}" srcOrd="9" destOrd="0" presId="urn:microsoft.com/office/officeart/2005/8/layout/target3"/>
    <dgm:cxn modelId="{29CB1D62-63C7-44E7-89BD-63ECC328AA09}" type="presParOf" srcId="{B6D22B79-04BA-4BD5-8231-F37B6EEE3D36}" destId="{45833069-730D-455B-AD94-1C8B04789148}" srcOrd="10" destOrd="0" presId="urn:microsoft.com/office/officeart/2005/8/layout/target3"/>
    <dgm:cxn modelId="{AE907E0D-0053-4BA4-84C0-B9480802B29B}" type="presParOf" srcId="{B6D22B79-04BA-4BD5-8231-F37B6EEE3D36}" destId="{7EBFE9AE-F7C3-4E0D-977B-2D595133CAD4}"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0BA6BE7-5CA8-438E-8AC7-35A97DAD227D}"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fr-FR"/>
        </a:p>
      </dgm:t>
    </dgm:pt>
    <dgm:pt modelId="{FC7A4D29-8915-4748-ABCB-CA55D46F2747}">
      <dgm:prSet custT="1"/>
      <dgm:spPr/>
      <dgm:t>
        <a:bodyPr/>
        <a:lstStyle/>
        <a:p>
          <a:pPr rtl="1"/>
          <a:r>
            <a:rPr lang="ar-DZ" sz="1500" dirty="0" smtClean="0"/>
            <a:t>4</a:t>
          </a:r>
          <a:r>
            <a:rPr lang="ar-DZ" sz="2000" dirty="0" smtClean="0">
              <a:solidFill>
                <a:schemeClr val="tx1"/>
              </a:solidFill>
            </a:rPr>
            <a:t>/ يجب أن تكون الانابة القضائية خاصة بإجراء أو بإجراءات محددة وليس بقيام بجميع إجراءات التحقيق، مثل التفتيش والمعاينة، وهذا ما نصت عليه المادة 139 من قانون الإجراءات الجزائية </a:t>
          </a:r>
          <a:r>
            <a:rPr lang="ar-DZ" sz="2000" b="1" dirty="0" smtClean="0">
              <a:solidFill>
                <a:schemeClr val="tx1"/>
              </a:solidFill>
            </a:rPr>
            <a:t>"...</a:t>
          </a:r>
          <a:r>
            <a:rPr lang="ar-DZ" sz="2000" dirty="0" smtClean="0">
              <a:solidFill>
                <a:schemeClr val="tx1"/>
              </a:solidFill>
            </a:rPr>
            <a:t>غير أنه ليس لقاضي التحقيق أن يعطي بطريق الإنابة القضائية تفويضا عاما ".</a:t>
          </a:r>
          <a:endParaRPr lang="fr-FR" sz="1500" dirty="0">
            <a:solidFill>
              <a:schemeClr val="tx1"/>
            </a:solidFill>
          </a:endParaRPr>
        </a:p>
      </dgm:t>
    </dgm:pt>
    <dgm:pt modelId="{AA29C411-6F74-4CBA-8200-6649FC32CFAB}" type="parTrans" cxnId="{46487E14-5565-4C49-B835-551666EBE419}">
      <dgm:prSet/>
      <dgm:spPr/>
      <dgm:t>
        <a:bodyPr/>
        <a:lstStyle/>
        <a:p>
          <a:endParaRPr lang="fr-FR"/>
        </a:p>
      </dgm:t>
    </dgm:pt>
    <dgm:pt modelId="{1538767E-7845-4113-82A0-24AA88508C52}" type="sibTrans" cxnId="{46487E14-5565-4C49-B835-551666EBE419}">
      <dgm:prSet/>
      <dgm:spPr/>
      <dgm:t>
        <a:bodyPr/>
        <a:lstStyle/>
        <a:p>
          <a:endParaRPr lang="fr-FR"/>
        </a:p>
      </dgm:t>
    </dgm:pt>
    <dgm:pt modelId="{884242BA-8087-4C52-9A36-1220F3E705B5}">
      <dgm:prSet/>
      <dgm:spPr/>
      <dgm:t>
        <a:bodyPr/>
        <a:lstStyle/>
        <a:p>
          <a:pPr rtl="0"/>
          <a:r>
            <a:rPr lang="ar-DZ" dirty="0" smtClean="0"/>
            <a:t>5</a:t>
          </a:r>
          <a:r>
            <a:rPr lang="ar-DZ" dirty="0" smtClean="0">
              <a:solidFill>
                <a:schemeClr val="tx1"/>
              </a:solidFill>
            </a:rPr>
            <a:t>/ وبالتبعية للشرط السابق فلا يجوز لقاضي التحقيق أن يفرض ضابط الشرطة القضائية للقيام بإستجواب المتهم أو القيام بمواجهة أو سماع أقوال المدعي المدني طبقا لنص المادة 139/2 من قانون الإجراءات الجزائية، لما تفتضيه هذه الإجراءات من أهمية، فهي وسيلة دفاع ووسيلة تحقيق في آن واحد، لأجل ذلك أحاطه المشرع بضمانات كبيرة أهمها الحيادية والاستقلالية اللذان يتمتع بهما قاضي التحقيق، وإذا كان القانون لا يجيز النيابة القضائية في هذه الحالات فمن باب أولى عدم جوازها بالنسبة للإجراءات الأخطر ومنها إصدار أمر الحبس المؤقت أو الأمر بالقبض أو الأمر بالإحضار لأن هذه الأوامر تتميز بطبيعتها القضائية</a:t>
          </a:r>
          <a:endParaRPr lang="fr-FR" dirty="0">
            <a:solidFill>
              <a:schemeClr val="tx1"/>
            </a:solidFill>
          </a:endParaRPr>
        </a:p>
      </dgm:t>
    </dgm:pt>
    <dgm:pt modelId="{ACFB0635-A3AD-4321-A654-4CE1E4FA1617}" type="parTrans" cxnId="{CB96ADB5-7AB7-40A1-B557-5444ECAE5092}">
      <dgm:prSet/>
      <dgm:spPr/>
      <dgm:t>
        <a:bodyPr/>
        <a:lstStyle/>
        <a:p>
          <a:endParaRPr lang="fr-FR"/>
        </a:p>
      </dgm:t>
    </dgm:pt>
    <dgm:pt modelId="{973D95E7-D32E-4D46-9A4D-F2A4F31DEC14}" type="sibTrans" cxnId="{CB96ADB5-7AB7-40A1-B557-5444ECAE5092}">
      <dgm:prSet/>
      <dgm:spPr/>
      <dgm:t>
        <a:bodyPr/>
        <a:lstStyle/>
        <a:p>
          <a:endParaRPr lang="fr-FR"/>
        </a:p>
      </dgm:t>
    </dgm:pt>
    <dgm:pt modelId="{274F713F-A907-4B41-9396-1F916671A790}" type="pres">
      <dgm:prSet presAssocID="{B0BA6BE7-5CA8-438E-8AC7-35A97DAD227D}" presName="Name0" presStyleCnt="0">
        <dgm:presLayoutVars>
          <dgm:dir/>
          <dgm:resizeHandles val="exact"/>
        </dgm:presLayoutVars>
      </dgm:prSet>
      <dgm:spPr/>
    </dgm:pt>
    <dgm:pt modelId="{36613769-C2B0-4790-9848-B8D1B9D75143}" type="pres">
      <dgm:prSet presAssocID="{FC7A4D29-8915-4748-ABCB-CA55D46F2747}" presName="node" presStyleLbl="node1" presStyleIdx="0" presStyleCnt="2">
        <dgm:presLayoutVars>
          <dgm:bulletEnabled val="1"/>
        </dgm:presLayoutVars>
      </dgm:prSet>
      <dgm:spPr/>
    </dgm:pt>
    <dgm:pt modelId="{2CD2AADD-737B-4741-97AD-ADDD493CDE20}" type="pres">
      <dgm:prSet presAssocID="{1538767E-7845-4113-82A0-24AA88508C52}" presName="sibTrans" presStyleLbl="sibTrans2D1" presStyleIdx="0" presStyleCnt="1"/>
      <dgm:spPr/>
    </dgm:pt>
    <dgm:pt modelId="{457A44E8-A189-49D7-9407-676DC47353E1}" type="pres">
      <dgm:prSet presAssocID="{1538767E-7845-4113-82A0-24AA88508C52}" presName="connectorText" presStyleLbl="sibTrans2D1" presStyleIdx="0" presStyleCnt="1"/>
      <dgm:spPr/>
    </dgm:pt>
    <dgm:pt modelId="{57F56F9C-D3F6-4A3E-9F3D-74096672C177}" type="pres">
      <dgm:prSet presAssocID="{884242BA-8087-4C52-9A36-1220F3E705B5}" presName="node" presStyleLbl="node1" presStyleIdx="1" presStyleCnt="2">
        <dgm:presLayoutVars>
          <dgm:bulletEnabled val="1"/>
        </dgm:presLayoutVars>
      </dgm:prSet>
      <dgm:spPr/>
    </dgm:pt>
  </dgm:ptLst>
  <dgm:cxnLst>
    <dgm:cxn modelId="{1C5ED1DF-616B-415A-8753-0C4999B0E2A5}" type="presOf" srcId="{1538767E-7845-4113-82A0-24AA88508C52}" destId="{457A44E8-A189-49D7-9407-676DC47353E1}" srcOrd="1" destOrd="0" presId="urn:microsoft.com/office/officeart/2005/8/layout/process1"/>
    <dgm:cxn modelId="{1EAAD323-B049-4505-9F40-746008C6F5E5}" type="presOf" srcId="{884242BA-8087-4C52-9A36-1220F3E705B5}" destId="{57F56F9C-D3F6-4A3E-9F3D-74096672C177}" srcOrd="0" destOrd="0" presId="urn:microsoft.com/office/officeart/2005/8/layout/process1"/>
    <dgm:cxn modelId="{B9AA3284-1176-4FED-BE41-04F95AEC4237}" type="presOf" srcId="{FC7A4D29-8915-4748-ABCB-CA55D46F2747}" destId="{36613769-C2B0-4790-9848-B8D1B9D75143}" srcOrd="0" destOrd="0" presId="urn:microsoft.com/office/officeart/2005/8/layout/process1"/>
    <dgm:cxn modelId="{357C50DA-AAEF-4891-908D-E7E45E2DD67B}" type="presOf" srcId="{1538767E-7845-4113-82A0-24AA88508C52}" destId="{2CD2AADD-737B-4741-97AD-ADDD493CDE20}" srcOrd="0" destOrd="0" presId="urn:microsoft.com/office/officeart/2005/8/layout/process1"/>
    <dgm:cxn modelId="{46487E14-5565-4C49-B835-551666EBE419}" srcId="{B0BA6BE7-5CA8-438E-8AC7-35A97DAD227D}" destId="{FC7A4D29-8915-4748-ABCB-CA55D46F2747}" srcOrd="0" destOrd="0" parTransId="{AA29C411-6F74-4CBA-8200-6649FC32CFAB}" sibTransId="{1538767E-7845-4113-82A0-24AA88508C52}"/>
    <dgm:cxn modelId="{CB96ADB5-7AB7-40A1-B557-5444ECAE5092}" srcId="{B0BA6BE7-5CA8-438E-8AC7-35A97DAD227D}" destId="{884242BA-8087-4C52-9A36-1220F3E705B5}" srcOrd="1" destOrd="0" parTransId="{ACFB0635-A3AD-4321-A654-4CE1E4FA1617}" sibTransId="{973D95E7-D32E-4D46-9A4D-F2A4F31DEC14}"/>
    <dgm:cxn modelId="{13E7C68D-6065-4774-87D1-B7121FE45E4F}" type="presOf" srcId="{B0BA6BE7-5CA8-438E-8AC7-35A97DAD227D}" destId="{274F713F-A907-4B41-9396-1F916671A790}" srcOrd="0" destOrd="0" presId="urn:microsoft.com/office/officeart/2005/8/layout/process1"/>
    <dgm:cxn modelId="{829D7336-61CB-40AD-8440-62A9E7AF1DF7}" type="presParOf" srcId="{274F713F-A907-4B41-9396-1F916671A790}" destId="{36613769-C2B0-4790-9848-B8D1B9D75143}" srcOrd="0" destOrd="0" presId="urn:microsoft.com/office/officeart/2005/8/layout/process1"/>
    <dgm:cxn modelId="{99B91739-1263-46C9-B235-8D8A15747219}" type="presParOf" srcId="{274F713F-A907-4B41-9396-1F916671A790}" destId="{2CD2AADD-737B-4741-97AD-ADDD493CDE20}" srcOrd="1" destOrd="0" presId="urn:microsoft.com/office/officeart/2005/8/layout/process1"/>
    <dgm:cxn modelId="{4FED47D4-7F63-4239-8442-8F4F37D33ACB}" type="presParOf" srcId="{2CD2AADD-737B-4741-97AD-ADDD493CDE20}" destId="{457A44E8-A189-49D7-9407-676DC47353E1}" srcOrd="0" destOrd="0" presId="urn:microsoft.com/office/officeart/2005/8/layout/process1"/>
    <dgm:cxn modelId="{8E37E804-5F06-4D34-A686-51EE4F7CAB8A}" type="presParOf" srcId="{274F713F-A907-4B41-9396-1F916671A790}" destId="{57F56F9C-D3F6-4A3E-9F3D-74096672C177}"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B9D07B-F7EB-417D-9380-FADB35847870}">
      <dsp:nvSpPr>
        <dsp:cNvPr id="0" name=""/>
        <dsp:cNvSpPr/>
      </dsp:nvSpPr>
      <dsp:spPr>
        <a:xfrm>
          <a:off x="0" y="0"/>
          <a:ext cx="4034148" cy="4034148"/>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DBB29C1-2C63-4470-B2B7-9EA7FC6026CB}">
      <dsp:nvSpPr>
        <dsp:cNvPr id="0" name=""/>
        <dsp:cNvSpPr/>
      </dsp:nvSpPr>
      <dsp:spPr>
        <a:xfrm>
          <a:off x="2017074" y="0"/>
          <a:ext cx="7557174" cy="4034148"/>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DZ" sz="1900" kern="1200" smtClean="0"/>
            <a:t>1/ يجب أن يصدر أمر الإنابة القضائية من جهة مختصة قانونا بمباشرته أي من طرف قاضي التحقيق وليس من طرف وكيل الجمهورية، وأن يكون هذا الأخير مختصا محليا في ذلك لأنه إذا لم يدخل في إختصاصه كان باطلا.</a:t>
          </a:r>
          <a:endParaRPr lang="fr-FR" sz="1900" kern="1200"/>
        </a:p>
      </dsp:txBody>
      <dsp:txXfrm>
        <a:off x="2017074" y="0"/>
        <a:ext cx="7557174" cy="1210247"/>
      </dsp:txXfrm>
    </dsp:sp>
    <dsp:sp modelId="{89455C1E-01FA-4C88-B993-0BE4B6CDDCEE}">
      <dsp:nvSpPr>
        <dsp:cNvPr id="0" name=""/>
        <dsp:cNvSpPr/>
      </dsp:nvSpPr>
      <dsp:spPr>
        <a:xfrm>
          <a:off x="705977" y="1210247"/>
          <a:ext cx="2622194" cy="2622194"/>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BF5D63-ABBA-4234-B37D-548E29A0EB63}">
      <dsp:nvSpPr>
        <dsp:cNvPr id="0" name=""/>
        <dsp:cNvSpPr/>
      </dsp:nvSpPr>
      <dsp:spPr>
        <a:xfrm>
          <a:off x="2017074" y="1210247"/>
          <a:ext cx="7557174" cy="2622194"/>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DZ" sz="1900" kern="1200" smtClean="0"/>
            <a:t>2/ يجب أن تكون الإنابة القضائية مكتوبة وموقعة من طرف قاضي التحقيق وأن تشمل على بيانات معينة تتعلق بمن أصدر الأمر وصفته وتاريخ صدوره، ومن صدر له الأمر، والأعمال المراد تحقيقها ونوع الجريمة موضوع المتابعة، وهذا ما هو وارد بنص المادة 138/2 ق إ ج ج.</a:t>
          </a:r>
          <a:endParaRPr lang="fr-FR" sz="1900" kern="1200"/>
        </a:p>
      </dsp:txBody>
      <dsp:txXfrm>
        <a:off x="2017074" y="1210247"/>
        <a:ext cx="7557174" cy="1210243"/>
      </dsp:txXfrm>
    </dsp:sp>
    <dsp:sp modelId="{C5CFBDFC-D399-4B90-AD98-210F3A1BE2C0}">
      <dsp:nvSpPr>
        <dsp:cNvPr id="0" name=""/>
        <dsp:cNvSpPr/>
      </dsp:nvSpPr>
      <dsp:spPr>
        <a:xfrm>
          <a:off x="1411952" y="2420490"/>
          <a:ext cx="1210243" cy="1210243"/>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2BA77C6-0AB1-4FAD-9E4D-08CAB87B5433}">
      <dsp:nvSpPr>
        <dsp:cNvPr id="0" name=""/>
        <dsp:cNvSpPr/>
      </dsp:nvSpPr>
      <dsp:spPr>
        <a:xfrm>
          <a:off x="2017074" y="2420490"/>
          <a:ext cx="7557174" cy="1210243"/>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DZ" sz="1900" kern="1200" smtClean="0"/>
            <a:t>3/ يجب أن تكون الإنابة القضائية صدرت لفائدة ضابط في الشرطة القضائية فلا يصح ندب مساعدي الشرطة القضائية، طبعا يجوز ندب قاضي آخر للقيام بإجراءات التحقيق سواء كان قاضي حكم أو قاضي تحقيق .</a:t>
          </a:r>
          <a:endParaRPr lang="fr-FR" sz="1900" kern="1200"/>
        </a:p>
      </dsp:txBody>
      <dsp:txXfrm>
        <a:off x="2017074" y="2420490"/>
        <a:ext cx="7557174" cy="121024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613769-C2B0-4790-9848-B8D1B9D75143}">
      <dsp:nvSpPr>
        <dsp:cNvPr id="0" name=""/>
        <dsp:cNvSpPr/>
      </dsp:nvSpPr>
      <dsp:spPr>
        <a:xfrm>
          <a:off x="1679" y="120392"/>
          <a:ext cx="3580545" cy="3639988"/>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ar-DZ" sz="1500" kern="1200" dirty="0" smtClean="0"/>
            <a:t>4</a:t>
          </a:r>
          <a:r>
            <a:rPr lang="ar-DZ" sz="2000" kern="1200" dirty="0" smtClean="0">
              <a:solidFill>
                <a:schemeClr val="tx1"/>
              </a:solidFill>
            </a:rPr>
            <a:t>/ يجب أن تكون الانابة القضائية خاصة بإجراء أو بإجراءات محددة وليس بقيام بجميع إجراءات التحقيق، مثل التفتيش والمعاينة، وهذا ما نصت عليه المادة 139 من قانون الإجراءات الجزائية </a:t>
          </a:r>
          <a:r>
            <a:rPr lang="ar-DZ" sz="2000" b="1" kern="1200" dirty="0" smtClean="0">
              <a:solidFill>
                <a:schemeClr val="tx1"/>
              </a:solidFill>
            </a:rPr>
            <a:t>"...</a:t>
          </a:r>
          <a:r>
            <a:rPr lang="ar-DZ" sz="2000" kern="1200" dirty="0" smtClean="0">
              <a:solidFill>
                <a:schemeClr val="tx1"/>
              </a:solidFill>
            </a:rPr>
            <a:t>غير أنه ليس لقاضي التحقيق أن يعطي بطريق الإنابة القضائية تفويضا عاما ".</a:t>
          </a:r>
          <a:endParaRPr lang="fr-FR" sz="1500" kern="1200" dirty="0">
            <a:solidFill>
              <a:schemeClr val="tx1"/>
            </a:solidFill>
          </a:endParaRPr>
        </a:p>
      </dsp:txBody>
      <dsp:txXfrm>
        <a:off x="106550" y="225263"/>
        <a:ext cx="3370803" cy="3430246"/>
      </dsp:txXfrm>
    </dsp:sp>
    <dsp:sp modelId="{2CD2AADD-737B-4741-97AD-ADDD493CDE20}">
      <dsp:nvSpPr>
        <dsp:cNvPr id="0" name=""/>
        <dsp:cNvSpPr/>
      </dsp:nvSpPr>
      <dsp:spPr>
        <a:xfrm>
          <a:off x="3940279" y="1496398"/>
          <a:ext cx="759075" cy="88797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fr-FR" sz="1200" kern="1200"/>
        </a:p>
      </dsp:txBody>
      <dsp:txXfrm>
        <a:off x="3940279" y="1673993"/>
        <a:ext cx="531353" cy="532785"/>
      </dsp:txXfrm>
    </dsp:sp>
    <dsp:sp modelId="{57F56F9C-D3F6-4A3E-9F3D-74096672C177}">
      <dsp:nvSpPr>
        <dsp:cNvPr id="0" name=""/>
        <dsp:cNvSpPr/>
      </dsp:nvSpPr>
      <dsp:spPr>
        <a:xfrm>
          <a:off x="5014443" y="120392"/>
          <a:ext cx="3580545" cy="3639988"/>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ar-DZ" sz="1500" kern="1200" dirty="0" smtClean="0"/>
            <a:t>5</a:t>
          </a:r>
          <a:r>
            <a:rPr lang="ar-DZ" sz="1500" kern="1200" dirty="0" smtClean="0">
              <a:solidFill>
                <a:schemeClr val="tx1"/>
              </a:solidFill>
            </a:rPr>
            <a:t>/ وبالتبعية للشرط السابق فلا يجوز لقاضي التحقيق أن يفرض ضابط الشرطة القضائية للقيام بإستجواب المتهم أو القيام بمواجهة أو سماع أقوال المدعي المدني طبقا لنص المادة 139/2 من قانون الإجراءات الجزائية، لما تفتضيه هذه الإجراءات من أهمية، فهي وسيلة دفاع ووسيلة تحقيق في آن واحد، لأجل ذلك أحاطه المشرع بضمانات كبيرة أهمها الحيادية والاستقلالية اللذان يتمتع بهما قاضي التحقيق، وإذا كان القانون لا يجيز النيابة القضائية في هذه الحالات فمن باب أولى عدم جوازها بالنسبة للإجراءات الأخطر ومنها إصدار أمر الحبس المؤقت أو الأمر بالقبض أو الأمر بالإحضار لأن هذه الأوامر تتميز بطبيعتها القضائية</a:t>
          </a:r>
          <a:endParaRPr lang="fr-FR" sz="1500" kern="1200" dirty="0">
            <a:solidFill>
              <a:schemeClr val="tx1"/>
            </a:solidFill>
          </a:endParaRPr>
        </a:p>
      </dsp:txBody>
      <dsp:txXfrm>
        <a:off x="5119314" y="225263"/>
        <a:ext cx="3370803" cy="3430246"/>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smtClean="0"/>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4/8/2023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4/8/2023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4/8/2023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4/8/2023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4/8/2023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4/8/2023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smtClean="0"/>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4/8/2023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4/8/2023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4/8/2023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4/8/2023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smtClean="0"/>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2A54C80-263E-416B-A8E0-580EDEADCBDC}" type="datetimeFigureOut">
              <a:rPr lang="en-US" dirty="0"/>
              <a:t>4/8/2023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4/8/2023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smtClean="0"/>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4/8/2023</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ar-DZ" sz="13800" dirty="0" smtClean="0">
                <a:latin typeface="Aldhabi" panose="01000000000000000000" pitchFamily="2" charset="-78"/>
                <a:cs typeface="Aldhabi" panose="01000000000000000000" pitchFamily="2" charset="-78"/>
              </a:rPr>
              <a:t>المحاضرة رقم 09</a:t>
            </a:r>
            <a:endParaRPr lang="fr-FR" sz="13800" dirty="0">
              <a:latin typeface="Aldhabi" panose="01000000000000000000" pitchFamily="2" charset="-78"/>
              <a:cs typeface="Aldhabi" panose="01000000000000000000" pitchFamily="2" charset="-78"/>
            </a:endParaRPr>
          </a:p>
        </p:txBody>
      </p:sp>
      <p:sp>
        <p:nvSpPr>
          <p:cNvPr id="3" name="Sous-titre 2"/>
          <p:cNvSpPr>
            <a:spLocks noGrp="1"/>
          </p:cNvSpPr>
          <p:nvPr>
            <p:ph type="subTitle" idx="1"/>
          </p:nvPr>
        </p:nvSpPr>
        <p:spPr>
          <a:xfrm>
            <a:off x="-2137654" y="4604624"/>
            <a:ext cx="7766936" cy="1096899"/>
          </a:xfrm>
        </p:spPr>
        <p:txBody>
          <a:bodyPr>
            <a:noAutofit/>
          </a:bodyPr>
          <a:lstStyle/>
          <a:p>
            <a:r>
              <a:rPr lang="ar-DZ" sz="7200" dirty="0" smtClean="0">
                <a:latin typeface="Aldhabi" panose="01000000000000000000" pitchFamily="2" charset="-78"/>
                <a:cs typeface="Aldhabi" panose="01000000000000000000" pitchFamily="2" charset="-78"/>
              </a:rPr>
              <a:t>التحقيق الإبتدائي</a:t>
            </a:r>
            <a:endParaRPr lang="fr-FR" sz="7200" dirty="0">
              <a:latin typeface="Aldhabi" panose="01000000000000000000" pitchFamily="2" charset="-78"/>
              <a:cs typeface="Aldhabi" panose="01000000000000000000" pitchFamily="2" charset="-78"/>
            </a:endParaRPr>
          </a:p>
        </p:txBody>
      </p:sp>
    </p:spTree>
    <p:extLst>
      <p:ext uri="{BB962C8B-B14F-4D97-AF65-F5344CB8AC3E}">
        <p14:creationId xmlns:p14="http://schemas.microsoft.com/office/powerpoint/2010/main" val="4048680967"/>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DZ" sz="7200" dirty="0" smtClean="0">
                <a:solidFill>
                  <a:schemeClr val="tx1"/>
                </a:solidFill>
                <a:latin typeface="Aldhabi" panose="01000000000000000000" pitchFamily="2" charset="-78"/>
                <a:cs typeface="Aldhabi" panose="01000000000000000000" pitchFamily="2" charset="-78"/>
              </a:rPr>
              <a:t>أولا/ الاستجواب</a:t>
            </a:r>
            <a:endParaRPr lang="fr-FR" sz="7200" dirty="0">
              <a:solidFill>
                <a:schemeClr val="tx1"/>
              </a:solidFill>
              <a:latin typeface="Aldhabi" panose="01000000000000000000" pitchFamily="2" charset="-78"/>
              <a:cs typeface="Aldhabi" panose="01000000000000000000" pitchFamily="2" charset="-78"/>
            </a:endParaRPr>
          </a:p>
        </p:txBody>
      </p:sp>
      <p:pic>
        <p:nvPicPr>
          <p:cNvPr id="5" name="Espace réservé du contenu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92164" y="735983"/>
            <a:ext cx="5766878" cy="4082172"/>
          </a:xfrm>
        </p:spPr>
      </p:pic>
    </p:spTree>
    <p:extLst>
      <p:ext uri="{BB962C8B-B14F-4D97-AF65-F5344CB8AC3E}">
        <p14:creationId xmlns:p14="http://schemas.microsoft.com/office/powerpoint/2010/main" val="413354699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34912" y="1923245"/>
            <a:ext cx="8596668" cy="3403600"/>
          </a:xfrm>
        </p:spPr>
        <p:txBody>
          <a:bodyPr>
            <a:normAutofit fontScale="90000"/>
          </a:bodyPr>
          <a:lstStyle/>
          <a:p>
            <a:pPr algn="ctr" rtl="1">
              <a:lnSpc>
                <a:spcPct val="115000"/>
              </a:lnSpc>
              <a:spcAft>
                <a:spcPts val="0"/>
              </a:spcAft>
              <a:tabLst>
                <a:tab pos="2081530" algn="l"/>
              </a:tabLst>
            </a:pPr>
            <a:r>
              <a:rPr lang="ar-DZ" sz="2400" dirty="0">
                <a:solidFill>
                  <a:schemeClr val="tx1"/>
                </a:solidFill>
                <a:latin typeface="Calibri" panose="020F0502020204030204" pitchFamily="34" charset="0"/>
                <a:ea typeface="Calibri" panose="020F0502020204030204" pitchFamily="34" charset="0"/>
                <a:cs typeface="Simplified Arabic" panose="02020603050405020304" pitchFamily="18" charset="-78"/>
              </a:rPr>
              <a:t>يعني الإستجواب مجابهة المتهم بالجريمة المنسوبة إليه وبالأدلة القائمة ضده ومناقشته بها مناقشة تفصيلية كي يقتد هذه الأدلة إن كان مذكرا للتهمة، أو يعترف بإرتكاب الجريمة إن شاء الإعتراف.</a:t>
            </a:r>
            <a:r>
              <a:rPr lang="fr-FR" sz="1800" dirty="0">
                <a:solidFill>
                  <a:schemeClr val="tx1"/>
                </a:solidFill>
                <a:latin typeface="Calibri" panose="020F0502020204030204" pitchFamily="34" charset="0"/>
                <a:ea typeface="Calibri" panose="020F0502020204030204" pitchFamily="34" charset="0"/>
                <a:cs typeface="Arial" panose="020B0604020202020204" pitchFamily="34" charset="0"/>
              </a:rPr>
              <a:t/>
            </a:r>
            <a:br>
              <a:rPr lang="fr-FR" sz="1800" dirty="0">
                <a:solidFill>
                  <a:schemeClr val="tx1"/>
                </a:solidFill>
                <a:latin typeface="Calibri" panose="020F0502020204030204" pitchFamily="34" charset="0"/>
                <a:ea typeface="Calibri" panose="020F0502020204030204" pitchFamily="34" charset="0"/>
                <a:cs typeface="Arial" panose="020B0604020202020204" pitchFamily="34" charset="0"/>
              </a:rPr>
            </a:br>
            <a:r>
              <a:rPr lang="ar-DZ" sz="2400" dirty="0">
                <a:solidFill>
                  <a:schemeClr val="tx1"/>
                </a:solidFill>
                <a:latin typeface="Calibri" panose="020F0502020204030204" pitchFamily="34" charset="0"/>
                <a:ea typeface="Calibri" panose="020F0502020204030204" pitchFamily="34" charset="0"/>
                <a:cs typeface="Simplified Arabic" panose="02020603050405020304" pitchFamily="18" charset="-78"/>
              </a:rPr>
              <a:t>ويعد الإستجواب من أهم إجراءات التحقيق في الدعوى الجزائية لأنه يربط بين جميع وقائعها، فهو ذو طبيعة مزدوجة، وسيلة تحقيق يجريه المحقق مع المشتكي عليه بغية الحصول على دليل إثبات، وهو في الوقت ذاته وسيلة دفاع، تتيح لهذا المشتكي عليه فرصة إثبات براءته بنفي التهمة المنسوبة إليه إن كان بريئا، أو تخفيف مسؤوليته عن طريق توضيح ظروف إقترافه للجريمة إن كان مذنبا. </a:t>
            </a:r>
            <a:r>
              <a:rPr lang="fr-FR" sz="1800" dirty="0">
                <a:solidFill>
                  <a:schemeClr val="tx1"/>
                </a:solidFill>
                <a:latin typeface="Calibri" panose="020F0502020204030204" pitchFamily="34" charset="0"/>
                <a:ea typeface="Calibri" panose="020F0502020204030204" pitchFamily="34" charset="0"/>
                <a:cs typeface="Arial" panose="020B0604020202020204" pitchFamily="34" charset="0"/>
              </a:rPr>
              <a:t/>
            </a:r>
            <a:br>
              <a:rPr lang="fr-FR" sz="1800" dirty="0">
                <a:solidFill>
                  <a:schemeClr val="tx1"/>
                </a:solidFill>
                <a:latin typeface="Calibri" panose="020F0502020204030204" pitchFamily="34" charset="0"/>
                <a:ea typeface="Calibri" panose="020F0502020204030204" pitchFamily="34" charset="0"/>
                <a:cs typeface="Arial" panose="020B0604020202020204" pitchFamily="34" charset="0"/>
              </a:rPr>
            </a:br>
            <a:r>
              <a:rPr lang="ar-DZ" sz="2400" dirty="0">
                <a:solidFill>
                  <a:schemeClr val="tx1"/>
                </a:solidFill>
                <a:latin typeface="Calibri" panose="020F0502020204030204" pitchFamily="34" charset="0"/>
                <a:ea typeface="Calibri" panose="020F0502020204030204" pitchFamily="34" charset="0"/>
                <a:cs typeface="Simplified Arabic" panose="02020603050405020304" pitchFamily="18" charset="-78"/>
              </a:rPr>
              <a:t>ويتمايز الإستجواب عن المواجهة التي تعني مواجهة المدعي عليه بغيره من المدعي عليهم أو الشهود وجها لوجه حيث يواجه بأقوال كل منهم في شأن الجرم المنسوب عليه والأدلة المستمدة من هذه الأقوال، والواقع أن المواجهة تأخذ حكم الإستجواب وتخضع لأحكامه، ولذلك فإنها أي المواجهة، محظورة على الضبطية القضائية، والإستجواب بوصفه من إجراءات التحقيق الهادفة إلى كشف الحقيقة بالضرورة أن يكون دليلا على إدانة المدعي عليه، بل قد يكون وسيلة للدفاع عن نفسه، وبالتالي دليل براءة.</a:t>
            </a:r>
            <a:r>
              <a:rPr lang="fr-FR" sz="1800" dirty="0">
                <a:solidFill>
                  <a:schemeClr val="tx1"/>
                </a:solidFill>
                <a:latin typeface="Calibri" panose="020F0502020204030204" pitchFamily="34" charset="0"/>
                <a:ea typeface="Calibri" panose="020F0502020204030204" pitchFamily="34" charset="0"/>
                <a:cs typeface="Arial" panose="020B0604020202020204" pitchFamily="34" charset="0"/>
              </a:rPr>
              <a:t/>
            </a:r>
            <a:br>
              <a:rPr lang="fr-FR" sz="1800" dirty="0">
                <a:solidFill>
                  <a:schemeClr val="tx1"/>
                </a:solidFill>
                <a:latin typeface="Calibri" panose="020F0502020204030204" pitchFamily="34" charset="0"/>
                <a:ea typeface="Calibri" panose="020F0502020204030204" pitchFamily="34" charset="0"/>
                <a:cs typeface="Arial" panose="020B0604020202020204" pitchFamily="34" charset="0"/>
              </a:rPr>
            </a:br>
            <a:endParaRPr lang="fr-FR" sz="2400" dirty="0">
              <a:solidFill>
                <a:schemeClr val="tx1"/>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736623564"/>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2976" y="-50800"/>
            <a:ext cx="8596668" cy="1320800"/>
          </a:xfrm>
        </p:spPr>
        <p:txBody>
          <a:bodyPr>
            <a:noAutofit/>
          </a:bodyPr>
          <a:lstStyle/>
          <a:p>
            <a:pPr algn="ctr"/>
            <a:r>
              <a:rPr lang="ar-DZ" sz="8800" dirty="0" smtClean="0">
                <a:solidFill>
                  <a:schemeClr val="tx1"/>
                </a:solidFill>
                <a:latin typeface="Aldhabi" panose="01000000000000000000" pitchFamily="2" charset="-78"/>
                <a:cs typeface="Aldhabi" panose="01000000000000000000" pitchFamily="2" charset="-78"/>
              </a:rPr>
              <a:t>مراحل الاستجواب </a:t>
            </a:r>
            <a:endParaRPr lang="fr-FR" sz="8800" dirty="0">
              <a:solidFill>
                <a:schemeClr val="tx1"/>
              </a:solidFill>
              <a:latin typeface="Aldhabi" panose="01000000000000000000" pitchFamily="2" charset="-78"/>
              <a:cs typeface="Aldhabi" panose="01000000000000000000" pitchFamily="2" charset="-78"/>
            </a:endParaRPr>
          </a:p>
        </p:txBody>
      </p:sp>
      <p:sp>
        <p:nvSpPr>
          <p:cNvPr id="4" name="Espace réservé du contenu 3"/>
          <p:cNvSpPr>
            <a:spLocks noGrp="1"/>
          </p:cNvSpPr>
          <p:nvPr>
            <p:ph sz="half" idx="2"/>
          </p:nvPr>
        </p:nvSpPr>
        <p:spPr>
          <a:xfrm>
            <a:off x="3686172" y="1360152"/>
            <a:ext cx="4184034" cy="3880773"/>
          </a:xfrm>
        </p:spPr>
        <p:txBody>
          <a:bodyPr>
            <a:noAutofit/>
          </a:bodyPr>
          <a:lstStyle/>
          <a:p>
            <a:pPr algn="just" rtl="1">
              <a:lnSpc>
                <a:spcPct val="115000"/>
              </a:lnSpc>
              <a:tabLst>
                <a:tab pos="2081530" algn="l"/>
              </a:tabLst>
            </a:pPr>
            <a:r>
              <a:rPr lang="ar-DZ" sz="1400" b="1" dirty="0">
                <a:latin typeface="Calibri" panose="020F0502020204030204" pitchFamily="34" charset="0"/>
                <a:ea typeface="Calibri" panose="020F0502020204030204" pitchFamily="34" charset="0"/>
                <a:cs typeface="Simplified Arabic" panose="02020603050405020304" pitchFamily="18" charset="-78"/>
              </a:rPr>
              <a:t>-الإستجواب عند الحضور الأول: </a:t>
            </a:r>
            <a:endParaRPr lang="fr-FR" sz="1100" dirty="0">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tabLst>
                <a:tab pos="2081530" algn="l"/>
              </a:tabLst>
            </a:pPr>
            <a:r>
              <a:rPr lang="ar-DZ" sz="1400" dirty="0">
                <a:latin typeface="Calibri" panose="020F0502020204030204" pitchFamily="34" charset="0"/>
                <a:ea typeface="Calibri" panose="020F0502020204030204" pitchFamily="34" charset="0"/>
                <a:cs typeface="Simplified Arabic" panose="02020603050405020304" pitchFamily="18" charset="-78"/>
              </a:rPr>
              <a:t>يجب على قاضي التحقيق عند مثول المتهم أمامه لأول مرة أن يسأله عن هويته ويحيطه علما بكل ما يوجه إليه من تهمة أو تهم، وينبهه بأنه حر في الكلام من عدمه أي حريته في  عدم الإدلاء بأقواله وينوه عن ذلك بالمحضر وينبهه بحقه في </a:t>
            </a:r>
            <a:r>
              <a:rPr lang="ar-DZ" sz="1400" dirty="0" smtClean="0">
                <a:latin typeface="Calibri" panose="020F0502020204030204" pitchFamily="34" charset="0"/>
                <a:ea typeface="Calibri" panose="020F0502020204030204" pitchFamily="34" charset="0"/>
                <a:cs typeface="Simplified Arabic" panose="02020603050405020304" pitchFamily="18" charset="-78"/>
              </a:rPr>
              <a:t>الاستعانة </a:t>
            </a:r>
            <a:r>
              <a:rPr lang="ar-DZ" sz="1400" dirty="0">
                <a:latin typeface="Calibri" panose="020F0502020204030204" pitchFamily="34" charset="0"/>
                <a:ea typeface="Calibri" panose="020F0502020204030204" pitchFamily="34" charset="0"/>
                <a:cs typeface="Simplified Arabic" panose="02020603050405020304" pitchFamily="18" charset="-78"/>
              </a:rPr>
              <a:t>بمحام ، وفي حالة عدم الإختيار يعين له محام متى طلب منه ذلك، ويجب إحاطة المتهم بوجوب إخطار قاضي التحقيق عن كل تغيير في العنوان وله حق </a:t>
            </a:r>
            <a:r>
              <a:rPr lang="ar-DZ" sz="1400" dirty="0" err="1">
                <a:latin typeface="Calibri" panose="020F0502020204030204" pitchFamily="34" charset="0"/>
                <a:ea typeface="Calibri" panose="020F0502020204030204" pitchFamily="34" charset="0"/>
                <a:cs typeface="Simplified Arabic" panose="02020603050405020304" pitchFamily="18" charset="-78"/>
              </a:rPr>
              <a:t>إختيار</a:t>
            </a:r>
            <a:r>
              <a:rPr lang="ar-DZ" sz="1400" dirty="0">
                <a:latin typeface="Calibri" panose="020F0502020204030204" pitchFamily="34" charset="0"/>
                <a:ea typeface="Calibri" panose="020F0502020204030204" pitchFamily="34" charset="0"/>
                <a:cs typeface="Simplified Arabic" panose="02020603050405020304" pitchFamily="18" charset="-78"/>
              </a:rPr>
              <a:t> موطن في دائرة إختصاص المحكمة التي يتبعها المحقق (المادة 100 </a:t>
            </a:r>
            <a:r>
              <a:rPr lang="ar-DZ" sz="1400" dirty="0" err="1">
                <a:latin typeface="Calibri" panose="020F0502020204030204" pitchFamily="34" charset="0"/>
                <a:ea typeface="Calibri" panose="020F0502020204030204" pitchFamily="34" charset="0"/>
                <a:cs typeface="Simplified Arabic" panose="02020603050405020304" pitchFamily="18" charset="-78"/>
              </a:rPr>
              <a:t>إج</a:t>
            </a:r>
            <a:r>
              <a:rPr lang="ar-DZ" sz="1400" dirty="0">
                <a:latin typeface="Calibri" panose="020F0502020204030204" pitchFamily="34" charset="0"/>
                <a:ea typeface="Calibri" panose="020F0502020204030204" pitchFamily="34" charset="0"/>
                <a:cs typeface="Simplified Arabic" panose="02020603050405020304" pitchFamily="18" charset="-78"/>
              </a:rPr>
              <a:t> ج) ، وهو ما نصت عليه أيضا المادة 116 إ ج فرنسي، إلا أن قاضي التحقيق بإمكانه أن يستغني عن مقتضيات المادة 100 من ق إ ج </a:t>
            </a:r>
            <a:r>
              <a:rPr lang="ar-DZ" sz="1400" dirty="0" err="1">
                <a:latin typeface="Calibri" panose="020F0502020204030204" pitchFamily="34" charset="0"/>
                <a:ea typeface="Calibri" panose="020F0502020204030204" pitchFamily="34" charset="0"/>
                <a:cs typeface="Simplified Arabic" panose="02020603050405020304" pitchFamily="18" charset="-78"/>
              </a:rPr>
              <a:t>ج</a:t>
            </a:r>
            <a:r>
              <a:rPr lang="ar-DZ" sz="1400" dirty="0">
                <a:latin typeface="Calibri" panose="020F0502020204030204" pitchFamily="34" charset="0"/>
                <a:ea typeface="Calibri" panose="020F0502020204030204" pitchFamily="34" charset="0"/>
                <a:cs typeface="Simplified Arabic" panose="02020603050405020304" pitchFamily="18" charset="-78"/>
              </a:rPr>
              <a:t> وذلك في حالة الإستعجال، وهو ما نصت عليه المادة 101 من نفس القانون "يجوز لقاضي التحقيق على الرغم من مقتضيات الأحكام المنصوص عليها في المادة 100 أن يقوم في الحال بإجراء إستجوابات أو مواجهات تقتضيها حالة الإستعجال ناجمة عن وجود شاهد في خطر الموت أو وجود أمارات على وشك الإختفاء، ويجب أن تذكر في المحضر دواعي الإستعجال"،كما يجوز لقاضي التحقيق إذا تم وضع المتهم في الحبس المؤقت أن يعزله عن كل شخص يمكن </a:t>
            </a:r>
            <a:r>
              <a:rPr lang="ar-DZ" sz="1400" dirty="0" err="1">
                <a:latin typeface="Calibri" panose="020F0502020204030204" pitchFamily="34" charset="0"/>
                <a:ea typeface="Calibri" panose="020F0502020204030204" pitchFamily="34" charset="0"/>
                <a:cs typeface="Simplified Arabic" panose="02020603050405020304" pitchFamily="18" charset="-78"/>
              </a:rPr>
              <a:t>الإتصال</a:t>
            </a:r>
            <a:r>
              <a:rPr lang="ar-DZ" sz="1400" dirty="0">
                <a:latin typeface="Calibri" panose="020F0502020204030204" pitchFamily="34" charset="0"/>
                <a:ea typeface="Calibri" panose="020F0502020204030204" pitchFamily="34" charset="0"/>
                <a:cs typeface="Simplified Arabic" panose="02020603050405020304" pitchFamily="18" charset="-78"/>
              </a:rPr>
              <a:t> به لمدة 10 أيام حفاظا على سلامة إجراءات التحقيق ما عدا </a:t>
            </a:r>
            <a:r>
              <a:rPr lang="ar-DZ" sz="1400" dirty="0" err="1">
                <a:latin typeface="Calibri" panose="020F0502020204030204" pitchFamily="34" charset="0"/>
                <a:ea typeface="Calibri" panose="020F0502020204030204" pitchFamily="34" charset="0"/>
                <a:cs typeface="Simplified Arabic" panose="02020603050405020304" pitchFamily="18" charset="-78"/>
              </a:rPr>
              <a:t>الإتصال</a:t>
            </a:r>
            <a:r>
              <a:rPr lang="ar-DZ" sz="1400" dirty="0">
                <a:latin typeface="Calibri" panose="020F0502020204030204" pitchFamily="34" charset="0"/>
                <a:ea typeface="Calibri" panose="020F0502020204030204" pitchFamily="34" charset="0"/>
                <a:cs typeface="Simplified Arabic" panose="02020603050405020304" pitchFamily="18" charset="-78"/>
              </a:rPr>
              <a:t> بالمحامي، وهي من ضمانات المتهم.</a:t>
            </a:r>
            <a:endParaRPr lang="fr-FR" sz="1100" dirty="0">
              <a:latin typeface="Calibri" panose="020F0502020204030204" pitchFamily="34" charset="0"/>
              <a:ea typeface="Calibri" panose="020F0502020204030204" pitchFamily="34" charset="0"/>
              <a:cs typeface="Arial" panose="020B0604020202020204" pitchFamily="34" charset="0"/>
            </a:endParaRPr>
          </a:p>
          <a:p>
            <a:endParaRPr lang="fr-FR" sz="14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194688748"/>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07643" y="434819"/>
            <a:ext cx="9162125" cy="4330363"/>
          </a:xfrm>
        </p:spPr>
        <p:txBody>
          <a:bodyPr>
            <a:noAutofit/>
          </a:bodyPr>
          <a:lstStyle/>
          <a:p>
            <a:pPr algn="just" rtl="1">
              <a:lnSpc>
                <a:spcPct val="115000"/>
              </a:lnSpc>
            </a:pPr>
            <a:r>
              <a:rPr lang="ar-DZ" sz="2000" b="1" dirty="0">
                <a:solidFill>
                  <a:schemeClr val="tx1"/>
                </a:solidFill>
                <a:latin typeface="Calibri" panose="020F0502020204030204" pitchFamily="34" charset="0"/>
                <a:ea typeface="Calibri" panose="020F0502020204030204" pitchFamily="34" charset="0"/>
                <a:cs typeface="Simplified Arabic" panose="02020603050405020304" pitchFamily="18" charset="-78"/>
              </a:rPr>
              <a:t>الإستجواب في الموضوع</a:t>
            </a:r>
            <a:r>
              <a:rPr lang="ar-DZ" sz="2000" dirty="0">
                <a:solidFill>
                  <a:schemeClr val="tx1"/>
                </a:solidFill>
                <a:latin typeface="Calibri" panose="020F0502020204030204" pitchFamily="34" charset="0"/>
                <a:ea typeface="Calibri" panose="020F0502020204030204" pitchFamily="34" charset="0"/>
                <a:cs typeface="Simplified Arabic" panose="02020603050405020304" pitchFamily="18" charset="-78"/>
              </a:rPr>
              <a:t>: أي مواجهة المتهم بالتهمة المنسوبة إليه ومناقشته فيها مناقشة تفصيلية ومواجهته بالأدلة القائمة ضده ومطالبته بإبداء رأيه فيها.</a:t>
            </a:r>
            <a:endParaRPr lang="fr-FR" sz="16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pPr>
            <a:r>
              <a:rPr lang="ar-DZ" sz="2000" dirty="0">
                <a:solidFill>
                  <a:schemeClr val="tx1"/>
                </a:solidFill>
                <a:latin typeface="Calibri" panose="020F0502020204030204" pitchFamily="34" charset="0"/>
                <a:ea typeface="Calibri" panose="020F0502020204030204" pitchFamily="34" charset="0"/>
                <a:cs typeface="Simplified Arabic" panose="02020603050405020304" pitchFamily="18" charset="-78"/>
              </a:rPr>
              <a:t>هو إجراء إجباري إذا كانت الأفعال الموجهة للمتهم تشكل جناية، إما إذا كانت هذه الأفعال تشكل جنحة فهو إجراء جوازي ويلجأ إليه قاضي التحقيق عادة في حالة إنكار المتهم للوقائع الموجهة إليه أثناء الإستجواب عند الحضور الأول.</a:t>
            </a:r>
            <a:endParaRPr lang="fr-FR" sz="16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pPr>
            <a:r>
              <a:rPr lang="ar-DZ" sz="2000" dirty="0">
                <a:solidFill>
                  <a:schemeClr val="tx1"/>
                </a:solidFill>
                <a:latin typeface="Calibri" panose="020F0502020204030204" pitchFamily="34" charset="0"/>
                <a:ea typeface="Calibri" panose="020F0502020204030204" pitchFamily="34" charset="0"/>
                <a:cs typeface="Simplified Arabic" panose="02020603050405020304" pitchFamily="18" charset="-78"/>
              </a:rPr>
              <a:t>ونظرا لخطورة الإستجواب الذي يجعل المتهم يتخبط في دفاعه ويتناقض في أقواله، وقد يستدرج ويدلي بأقوال لم يكن يدلي بها من تلقاء نفسه،  أوجب المشرع ألا يتم الإستجواب إلا بحضور محامي المتهم أو بعد دعوته قانونا بواسطة كتاب موصى عليه يرسل إليه قبل الإستجواب بيومين على الأقل ما لم يتنازل المتهم على ذلك صراحة (المادة105 ق إ ج ج)، وقد خول المشرع النيابة العامة سلطة تقدير مدى ضرورة حضور جلسة الإستجواب في الموضوع والمواجهة التي يجريها قاضي التحقيق حيث أجازت المادة 106 من قانون الإجراءات الجزائية لوكيل الجمهورية بإعتباره عضو النيابة العامة حضور كل إستجواب أو مواجهة يجريها قاضي التحقيق في الدعاوي العمومية دون إستثناء .</a:t>
            </a:r>
            <a:endParaRPr lang="fr-FR" sz="16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pPr>
            <a:r>
              <a:rPr lang="ar-DZ" sz="2000" dirty="0">
                <a:solidFill>
                  <a:schemeClr val="tx1"/>
                </a:solidFill>
                <a:latin typeface="Calibri" panose="020F0502020204030204" pitchFamily="34" charset="0"/>
                <a:ea typeface="Calibri" panose="020F0502020204030204" pitchFamily="34" charset="0"/>
                <a:cs typeface="Simplified Arabic" panose="02020603050405020304" pitchFamily="18" charset="-78"/>
              </a:rPr>
              <a:t>والمشرع بهذا النص قرر ضمانا هاما للمتهم بحقه أن لا يستجوب إلا بعد دعوة محاميه للحضور، وذلك يستتبع أن يحضر المحامي إستجواب المتهم أمام النيابة، إلا أن هذا الحق ليس مطلقا فقد أخرج المشرع من نطاقه حالتي التلبس والسرعة خوفا من ضياع الأدلة والذي يقدر ذلك هو المحقق نفسه وذلك تحت رقابة محكمة الموضوع وهذا الحق للمتهم يكون مقتصر على الجنايات والجنح التي يعاقبه عليها بالحبس وجوبا فقط.</a:t>
            </a:r>
            <a:endParaRPr lang="fr-FR" sz="16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endParaRPr lang="fr-FR" sz="2000" dirty="0">
              <a:solidFill>
                <a:schemeClr val="tx1"/>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158485377"/>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60670" y="4362241"/>
            <a:ext cx="8596668" cy="1826581"/>
          </a:xfrm>
        </p:spPr>
        <p:txBody>
          <a:bodyPr>
            <a:noAutofit/>
          </a:bodyPr>
          <a:lstStyle/>
          <a:p>
            <a:pPr algn="ctr" rtl="1">
              <a:lnSpc>
                <a:spcPct val="115000"/>
              </a:lnSpc>
              <a:spcAft>
                <a:spcPts val="0"/>
              </a:spcAft>
            </a:pPr>
            <a:r>
              <a:rPr lang="ar-DZ" sz="3200" b="1" dirty="0">
                <a:solidFill>
                  <a:schemeClr val="tx1"/>
                </a:solidFill>
                <a:latin typeface="Calibri" panose="020F0502020204030204" pitchFamily="34" charset="0"/>
                <a:ea typeface="Calibri" panose="020F0502020204030204" pitchFamily="34" charset="0"/>
                <a:cs typeface="Simplified Arabic" panose="02020603050405020304" pitchFamily="18" charset="-78"/>
              </a:rPr>
              <a:t>الإستجواب الإجمالي</a:t>
            </a:r>
            <a:r>
              <a:rPr lang="ar-DZ" sz="3200" dirty="0">
                <a:solidFill>
                  <a:schemeClr val="tx1"/>
                </a:solidFill>
                <a:latin typeface="Calibri" panose="020F0502020204030204" pitchFamily="34" charset="0"/>
                <a:ea typeface="Calibri" panose="020F0502020204030204" pitchFamily="34" charset="0"/>
                <a:cs typeface="Simplified Arabic" panose="02020603050405020304" pitchFamily="18" charset="-78"/>
              </a:rPr>
              <a:t>: يمكن لقاضي التحقيق قبل إقفال التحقيق والتصرف بإصدار أمر من أوامر إنتهاء التحقيق، أن يجري إستجواب إجماليا في مواد الجنايات فقط، فتنص المادة 108 إ ج فقرتها الثانية ويجوز لقاضي التحقيق في مواد الجنايات إجراء إستجواب إجمالي قبل إقفال التحقيق"</a:t>
            </a:r>
            <a:r>
              <a:rPr lang="fr-FR" sz="2400" dirty="0">
                <a:solidFill>
                  <a:schemeClr val="tx1"/>
                </a:solidFill>
                <a:latin typeface="Calibri" panose="020F0502020204030204" pitchFamily="34" charset="0"/>
                <a:ea typeface="Calibri" panose="020F0502020204030204" pitchFamily="34" charset="0"/>
                <a:cs typeface="Arial" panose="020B0604020202020204" pitchFamily="34" charset="0"/>
              </a:rPr>
              <a:t/>
            </a:r>
            <a:br>
              <a:rPr lang="fr-FR" sz="2400" dirty="0">
                <a:solidFill>
                  <a:schemeClr val="tx1"/>
                </a:solidFill>
                <a:latin typeface="Calibri" panose="020F0502020204030204" pitchFamily="34" charset="0"/>
                <a:ea typeface="Calibri" panose="020F0502020204030204" pitchFamily="34" charset="0"/>
                <a:cs typeface="Arial" panose="020B0604020202020204" pitchFamily="34" charset="0"/>
              </a:rPr>
            </a:br>
            <a:r>
              <a:rPr lang="ar-DZ" sz="3200" dirty="0">
                <a:solidFill>
                  <a:schemeClr val="tx1"/>
                </a:solidFill>
                <a:latin typeface="Calibri" panose="020F0502020204030204" pitchFamily="34" charset="0"/>
                <a:ea typeface="Calibri" panose="020F0502020204030204" pitchFamily="34" charset="0"/>
                <a:cs typeface="Simplified Arabic" panose="02020603050405020304" pitchFamily="18" charset="-78"/>
              </a:rPr>
              <a:t>ولقد رأينا سابقا أن من خصائص التحقيق تدوينه، وبالتالي فإن الإستجواب وهو من إجراءات التحقيق، يجب أن يكون مدونا أي مكتوب شأنه في ذلك شأن جميع إجراءات التحقيق الأخرى أعمالا وأوامر وهو ما نصت عليه المادة 108 إ ج.</a:t>
            </a:r>
            <a:r>
              <a:rPr lang="fr-FR" sz="2400" dirty="0">
                <a:solidFill>
                  <a:schemeClr val="tx1"/>
                </a:solidFill>
                <a:latin typeface="Calibri" panose="020F0502020204030204" pitchFamily="34" charset="0"/>
                <a:ea typeface="Calibri" panose="020F0502020204030204" pitchFamily="34" charset="0"/>
                <a:cs typeface="Arial" panose="020B0604020202020204" pitchFamily="34" charset="0"/>
              </a:rPr>
              <a:t/>
            </a:r>
            <a:br>
              <a:rPr lang="fr-FR" sz="2400" dirty="0">
                <a:solidFill>
                  <a:schemeClr val="tx1"/>
                </a:solidFill>
                <a:latin typeface="Calibri" panose="020F0502020204030204" pitchFamily="34" charset="0"/>
                <a:ea typeface="Calibri" panose="020F0502020204030204" pitchFamily="34" charset="0"/>
                <a:cs typeface="Arial" panose="020B0604020202020204" pitchFamily="34" charset="0"/>
              </a:rPr>
            </a:br>
            <a:endParaRPr lang="fr-FR" sz="3200" dirty="0">
              <a:solidFill>
                <a:schemeClr val="tx1"/>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16457503"/>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DZ" sz="8000" dirty="0" smtClean="0">
                <a:solidFill>
                  <a:schemeClr val="tx1"/>
                </a:solidFill>
                <a:latin typeface="Aldhabi" panose="01000000000000000000" pitchFamily="2" charset="-78"/>
                <a:cs typeface="Aldhabi" panose="01000000000000000000" pitchFamily="2" charset="-78"/>
              </a:rPr>
              <a:t>ثانيا/ سماع الشهود</a:t>
            </a:r>
            <a:endParaRPr lang="fr-FR" sz="8000" dirty="0">
              <a:solidFill>
                <a:schemeClr val="tx1"/>
              </a:solidFill>
              <a:latin typeface="Aldhabi" panose="01000000000000000000" pitchFamily="2" charset="-78"/>
              <a:cs typeface="Aldhabi" panose="01000000000000000000" pitchFamily="2" charset="-78"/>
            </a:endParaRPr>
          </a:p>
        </p:txBody>
      </p:sp>
      <p:sp>
        <p:nvSpPr>
          <p:cNvPr id="3" name="Espace réservé du contenu 2"/>
          <p:cNvSpPr>
            <a:spLocks noGrp="1"/>
          </p:cNvSpPr>
          <p:nvPr>
            <p:ph idx="1"/>
          </p:nvPr>
        </p:nvSpPr>
        <p:spPr/>
        <p:txBody>
          <a:bodyPr>
            <a:normAutofit/>
          </a:bodyPr>
          <a:lstStyle/>
          <a:p>
            <a:pPr algn="r" rtl="1">
              <a:lnSpc>
                <a:spcPct val="115000"/>
              </a:lnSpc>
            </a:pPr>
            <a:r>
              <a:rPr lang="ar-DZ" dirty="0">
                <a:solidFill>
                  <a:schemeClr val="tx1"/>
                </a:solidFill>
                <a:latin typeface="Calibri" panose="020F0502020204030204" pitchFamily="34" charset="0"/>
                <a:ea typeface="Calibri" panose="020F0502020204030204" pitchFamily="34" charset="0"/>
                <a:cs typeface="Simplified Arabic" panose="02020603050405020304" pitchFamily="18" charset="-78"/>
              </a:rPr>
              <a:t>تعتبر شهادة الشهود أنها الطريق العادي للإثبات في المواد الجزائية، إذ ينصب الإثبات على وقائع مادية يصعب إثباتها بالكتابة، لأنها تتعلق بأحداث تقع فجأة وبصورة عابرة لا يسبقها </a:t>
            </a:r>
            <a:r>
              <a:rPr lang="ar-DZ" dirty="0" err="1">
                <a:solidFill>
                  <a:schemeClr val="tx1"/>
                </a:solidFill>
                <a:latin typeface="Calibri" panose="020F0502020204030204" pitchFamily="34" charset="0"/>
                <a:ea typeface="Calibri" panose="020F0502020204030204" pitchFamily="34" charset="0"/>
                <a:cs typeface="Simplified Arabic" panose="02020603050405020304" pitchFamily="18" charset="-78"/>
              </a:rPr>
              <a:t>إتفاق</a:t>
            </a:r>
            <a:r>
              <a:rPr lang="ar-DZ" dirty="0">
                <a:solidFill>
                  <a:schemeClr val="tx1"/>
                </a:solidFill>
                <a:latin typeface="Calibri" panose="020F0502020204030204" pitchFamily="34" charset="0"/>
                <a:ea typeface="Calibri" panose="020F0502020204030204" pitchFamily="34" charset="0"/>
                <a:cs typeface="Simplified Arabic" panose="02020603050405020304" pitchFamily="18" charset="-78"/>
              </a:rPr>
              <a:t> أو تراض كما هو الحال في الإثبات المدني، الذي ينصب على وقائع تم إعدادها سلفا وتتضمن إيجابا وقبولا بين أطراف العقد.</a:t>
            </a:r>
            <a:endParaRPr lang="fr-FR" sz="14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indent="-1270" algn="r" rtl="1">
              <a:lnSpc>
                <a:spcPct val="115000"/>
              </a:lnSpc>
            </a:pPr>
            <a:r>
              <a:rPr lang="ar-DZ" dirty="0">
                <a:solidFill>
                  <a:schemeClr val="tx1"/>
                </a:solidFill>
                <a:latin typeface="Calibri" panose="020F0502020204030204" pitchFamily="34" charset="0"/>
                <a:ea typeface="Calibri" panose="020F0502020204030204" pitchFamily="34" charset="0"/>
                <a:cs typeface="Simplified Arabic" panose="02020603050405020304" pitchFamily="18" charset="-78"/>
              </a:rPr>
              <a:t>يقصد بعبارة سماع الشهود الإدلاء بمعلومات الشاهد المتعلقة بالجريمة، وذلك أمام سلطة التحقيق أن يطلب من غير أطراف الدعوى الجزائية الإدلاء بما لديهم من معلومات متعلقة بالجريمة موضوع التحقيق، ولا شك أن للشهادة قيمة قانونية يعتمد بها كدليل محتمل من أدلة الإدانة أو البراءة وليس هناك من يمنع من الإستماع لشكوى أي شخص من الأشخاص بمن فيهم أقارب المتهم أو أصدقائه ، والأصل في الشهادة أن تكون مباشرة حين يقرر الشخص ما قد يكون قد رآها أو سمعه بنفسه أو أدركه على وجه العموم بحواسه، وثمة صور أخرى للشهادة تقل في قيمتها عن الشهادة المباشرة بالمعنى المتقدم ذكره وتصلح دليلا في الدعوى، ومثال ذلك: "الشهادة السماعية" كمن يشهد أنه سمع من آخر أنه قد شاهد إرتكاب المتهم للجريمة ، و"الشهادة </a:t>
            </a:r>
            <a:r>
              <a:rPr lang="ar-DZ" dirty="0" err="1">
                <a:solidFill>
                  <a:schemeClr val="tx1"/>
                </a:solidFill>
                <a:latin typeface="Calibri" panose="020F0502020204030204" pitchFamily="34" charset="0"/>
                <a:ea typeface="Calibri" panose="020F0502020204030204" pitchFamily="34" charset="0"/>
                <a:cs typeface="Simplified Arabic" panose="02020603050405020304" pitchFamily="18" charset="-78"/>
              </a:rPr>
              <a:t>بالتسامع</a:t>
            </a:r>
            <a:r>
              <a:rPr lang="ar-DZ" dirty="0">
                <a:solidFill>
                  <a:schemeClr val="tx1"/>
                </a:solidFill>
                <a:latin typeface="Calibri" panose="020F0502020204030204" pitchFamily="34" charset="0"/>
                <a:ea typeface="Calibri" panose="020F0502020204030204" pitchFamily="34" charset="0"/>
                <a:cs typeface="Simplified Arabic" panose="02020603050405020304" pitchFamily="18" charset="-78"/>
              </a:rPr>
              <a:t>" هي سماع الشخص لشائعة تتردد بين الناس على أن شخص هو القاتل أو السارق..</a:t>
            </a:r>
            <a:endParaRPr lang="fr-FR" sz="14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13179173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06123" y="133082"/>
            <a:ext cx="8596668" cy="1320800"/>
          </a:xfrm>
        </p:spPr>
        <p:txBody>
          <a:bodyPr>
            <a:normAutofit/>
          </a:bodyPr>
          <a:lstStyle/>
          <a:p>
            <a:pPr algn="ctr"/>
            <a:r>
              <a:rPr lang="ar-DZ" sz="8000" dirty="0" smtClean="0">
                <a:solidFill>
                  <a:schemeClr val="tx1"/>
                </a:solidFill>
                <a:latin typeface="Aldhabi" panose="01000000000000000000" pitchFamily="2" charset="-78"/>
                <a:cs typeface="Aldhabi" panose="01000000000000000000" pitchFamily="2" charset="-78"/>
              </a:rPr>
              <a:t>ضمانات الشهادة</a:t>
            </a:r>
            <a:endParaRPr lang="fr-FR" sz="8000" dirty="0">
              <a:solidFill>
                <a:schemeClr val="tx1"/>
              </a:solidFill>
              <a:latin typeface="Aldhabi" panose="01000000000000000000" pitchFamily="2" charset="-78"/>
              <a:cs typeface="Aldhabi" panose="01000000000000000000" pitchFamily="2" charset="-78"/>
            </a:endParaRPr>
          </a:p>
        </p:txBody>
      </p:sp>
      <p:sp>
        <p:nvSpPr>
          <p:cNvPr id="3" name="Espace réservé du contenu 2"/>
          <p:cNvSpPr>
            <a:spLocks noGrp="1"/>
          </p:cNvSpPr>
          <p:nvPr>
            <p:ph idx="1"/>
          </p:nvPr>
        </p:nvSpPr>
        <p:spPr>
          <a:xfrm>
            <a:off x="960669" y="1774223"/>
            <a:ext cx="8596668" cy="3880773"/>
          </a:xfrm>
        </p:spPr>
        <p:txBody>
          <a:bodyPr>
            <a:normAutofit fontScale="85000" lnSpcReduction="20000"/>
          </a:bodyPr>
          <a:lstStyle/>
          <a:p>
            <a:pPr lvl="0" algn="just" rtl="1">
              <a:lnSpc>
                <a:spcPct val="115000"/>
              </a:lnSpc>
              <a:buFont typeface="Traditional Arabic" panose="02020603050405020304" pitchFamily="18" charset="-78"/>
              <a:buChar char="-"/>
            </a:pPr>
            <a:r>
              <a:rPr lang="ar-DZ" dirty="0">
                <a:ea typeface="Calibri" panose="020F0502020204030204" pitchFamily="34" charset="0"/>
                <a:cs typeface="Simplified Arabic" panose="02020603050405020304" pitchFamily="18" charset="-78"/>
              </a:rPr>
              <a:t>حلف اليمين</a:t>
            </a:r>
            <a:r>
              <a:rPr lang="ar-DZ" b="1" dirty="0">
                <a:ea typeface="Calibri" panose="020F0502020204030204" pitchFamily="34" charset="0"/>
                <a:cs typeface="Simplified Arabic" panose="02020603050405020304" pitchFamily="18" charset="-78"/>
              </a:rPr>
              <a:t>:</a:t>
            </a:r>
            <a:r>
              <a:rPr lang="ar-DZ" dirty="0">
                <a:ea typeface="Calibri" panose="020F0502020204030204" pitchFamily="34" charset="0"/>
                <a:cs typeface="Simplified Arabic" panose="02020603050405020304" pitchFamily="18" charset="-78"/>
              </a:rPr>
              <a:t> وهو ما نصت عليه المادة 93 ق إ ج ج/2: </a:t>
            </a:r>
            <a:r>
              <a:rPr lang="ar-DZ" b="1" dirty="0">
                <a:ea typeface="Calibri" panose="020F0502020204030204" pitchFamily="34" charset="0"/>
                <a:cs typeface="Simplified Arabic" panose="02020603050405020304" pitchFamily="18" charset="-78"/>
              </a:rPr>
              <a:t>"</a:t>
            </a:r>
            <a:r>
              <a:rPr lang="ar-DZ" dirty="0">
                <a:ea typeface="Calibri" panose="020F0502020204030204" pitchFamily="34" charset="0"/>
                <a:cs typeface="Simplified Arabic" panose="02020603050405020304" pitchFamily="18" charset="-78"/>
              </a:rPr>
              <a:t>ويؤدي كل شاهد ويده اليمنى مرفوعة اليمين بالصيغة التالية: "أحلف الله العظيم أن أتكلم بغير حقد ولا خوف وأن أقول كل الحق ولا شيء غير الحق "، وتسمع شهادة القصر إلى سن السادسة عشر بغير حلف اليمين</a:t>
            </a:r>
            <a:r>
              <a:rPr lang="ar-DZ" b="1" dirty="0">
                <a:ea typeface="Calibri" panose="020F0502020204030204" pitchFamily="34" charset="0"/>
                <a:cs typeface="Simplified Arabic" panose="02020603050405020304" pitchFamily="18" charset="-78"/>
              </a:rPr>
              <a:t> "،</a:t>
            </a:r>
            <a:r>
              <a:rPr lang="ar-DZ" dirty="0">
                <a:ea typeface="Calibri" panose="020F0502020204030204" pitchFamily="34" charset="0"/>
                <a:cs typeface="Simplified Arabic" panose="02020603050405020304" pitchFamily="18" charset="-78"/>
              </a:rPr>
              <a:t> ومنه لا يجوز الإستماع للشاهد ما لم يتم تحليفه اليمين القانونية، ويترتب على عدم تحليف الشاهد اليمين بطلان شهادته، مما لا يمكن معه الإعتماد عليها كدليل لإثبات التهمة أو نفيها.</a:t>
            </a:r>
            <a:endParaRPr lang="fr-FR" dirty="0">
              <a:ea typeface="Calibri" panose="020F0502020204030204" pitchFamily="34" charset="0"/>
            </a:endParaRPr>
          </a:p>
          <a:p>
            <a:pPr algn="just" rtl="1">
              <a:lnSpc>
                <a:spcPct val="115000"/>
              </a:lnSpc>
            </a:pPr>
            <a:r>
              <a:rPr lang="ar-DZ" dirty="0">
                <a:latin typeface="Calibri" panose="020F0502020204030204" pitchFamily="34" charset="0"/>
                <a:ea typeface="Calibri" panose="020F0502020204030204" pitchFamily="34" charset="0"/>
                <a:cs typeface="Simplified Arabic" panose="02020603050405020304" pitchFamily="18" charset="-78"/>
              </a:rPr>
              <a:t>ولقد أعفى القاصر دون السادسة عشر من عمره من أداء اليمين (المادة 108 ق إ ج ف </a:t>
            </a:r>
            <a:r>
              <a:rPr lang="fr-FR" dirty="0">
                <a:latin typeface="Simplified Arabic" panose="02020603050405020304" pitchFamily="18" charset="-78"/>
                <a:ea typeface="Calibri" panose="020F0502020204030204" pitchFamily="34" charset="0"/>
                <a:cs typeface="Arial" panose="020B0604020202020204" pitchFamily="34" charset="0"/>
              </a:rPr>
              <a:t>(</a:t>
            </a:r>
            <a:endParaRPr lang="fr-FR" sz="1400" dirty="0">
              <a:latin typeface="Calibri" panose="020F0502020204030204" pitchFamily="34" charset="0"/>
              <a:ea typeface="Calibri" panose="020F0502020204030204" pitchFamily="34" charset="0"/>
              <a:cs typeface="Arial" panose="020B0604020202020204" pitchFamily="34" charset="0"/>
            </a:endParaRPr>
          </a:p>
          <a:p>
            <a:pPr lvl="0" algn="just" rtl="1">
              <a:lnSpc>
                <a:spcPct val="115000"/>
              </a:lnSpc>
              <a:buFont typeface="Traditional Arabic" panose="02020603050405020304" pitchFamily="18" charset="-78"/>
              <a:buChar char="-"/>
            </a:pPr>
            <a:r>
              <a:rPr lang="ar-DZ" dirty="0">
                <a:ea typeface="Calibri" panose="020F0502020204030204" pitchFamily="34" charset="0"/>
                <a:cs typeface="Simplified Arabic" panose="02020603050405020304" pitchFamily="18" charset="-78"/>
              </a:rPr>
              <a:t>يجب أن يكون الشاهد سليم العقل ومتمتعا بالأهلية القانونية وأن لا يقل عمره عن 18 سنة في التشريع المصري، خلاف للمشرع الجزائري الذي لم يحدد سن قبول شهادة الشاهد ولقاض التحقيق سماع شهادة كل شخص يرى فائدة في سماع شهادته، سواء كان شاهد نفي أو شاهد إثبات، وهذا نصت عليه المادة 88 من ق إ ج </a:t>
            </a:r>
            <a:r>
              <a:rPr lang="ar-DZ" dirty="0" err="1">
                <a:ea typeface="Calibri" panose="020F0502020204030204" pitchFamily="34" charset="0"/>
                <a:cs typeface="Simplified Arabic" panose="02020603050405020304" pitchFamily="18" charset="-78"/>
              </a:rPr>
              <a:t>ج</a:t>
            </a:r>
            <a:r>
              <a:rPr lang="ar-DZ" dirty="0">
                <a:ea typeface="Calibri" panose="020F0502020204030204" pitchFamily="34" charset="0"/>
                <a:cs typeface="Simplified Arabic" panose="02020603050405020304" pitchFamily="18" charset="-78"/>
              </a:rPr>
              <a:t> بقولها " يستدعي قاضي التحقيق أمامه بواسطة أحد أعوان القوة العمومية كل شخص يرى فائدة في سماع شهادته</a:t>
            </a:r>
            <a:r>
              <a:rPr lang="ar-DZ" b="1" dirty="0">
                <a:ea typeface="Calibri" panose="020F0502020204030204" pitchFamily="34" charset="0"/>
                <a:cs typeface="Simplified Arabic" panose="02020603050405020304" pitchFamily="18" charset="-78"/>
              </a:rPr>
              <a:t> ..."</a:t>
            </a:r>
            <a:endParaRPr lang="fr-FR" dirty="0">
              <a:ea typeface="Calibri" panose="020F0502020204030204" pitchFamily="34" charset="0"/>
            </a:endParaRPr>
          </a:p>
          <a:p>
            <a:pPr lvl="0" algn="just" rtl="1">
              <a:lnSpc>
                <a:spcPct val="115000"/>
              </a:lnSpc>
              <a:spcBef>
                <a:spcPts val="1200"/>
              </a:spcBef>
              <a:buFont typeface="Traditional Arabic" panose="02020603050405020304" pitchFamily="18" charset="-78"/>
              <a:buChar char="-"/>
            </a:pPr>
            <a:r>
              <a:rPr lang="ar-DZ" dirty="0">
                <a:ea typeface="Calibri" panose="020F0502020204030204" pitchFamily="34" charset="0"/>
                <a:cs typeface="Simplified Arabic" panose="02020603050405020304" pitchFamily="18" charset="-78"/>
              </a:rPr>
              <a:t>يوقع على كل صفحة من صفحات المحضر قاضي التحقيق والكاتب والشاهد الذي له الحق في الإطلاع وقراءة فحوى شهادته قبل التوقيع على المحضر ، وإذا لم يكن الشاهد ملما بالقراءة تتلى عليه شهادته بمعرفة كاتب التحقيق، وإذا إمتنع التوقيع نوه على ذلك في المحضر.</a:t>
            </a:r>
            <a:endParaRPr lang="fr-FR" dirty="0">
              <a:ea typeface="Calibri" panose="020F0502020204030204" pitchFamily="34" charset="0"/>
            </a:endParaRPr>
          </a:p>
          <a:p>
            <a:pPr lvl="0" algn="just" rtl="1">
              <a:lnSpc>
                <a:spcPct val="115000"/>
              </a:lnSpc>
              <a:buFont typeface="Traditional Arabic" panose="02020603050405020304" pitchFamily="18" charset="-78"/>
              <a:buChar char="-"/>
            </a:pPr>
            <a:r>
              <a:rPr lang="ar-DZ" dirty="0">
                <a:ea typeface="Calibri" panose="020F0502020204030204" pitchFamily="34" charset="0"/>
                <a:cs typeface="Simplified Arabic" panose="02020603050405020304" pitchFamily="18" charset="-78"/>
              </a:rPr>
              <a:t>من واجبات الشاهد الحضور للشهادة، أما إذا إمتنع عن الحضور فيحرر قاضي التحقيق محضرا بذلك، وقد يقوم بعدها بإصدار أمر الحضور بعد إستشارة وكيل الجمهورية، وإذا كان عدم الحضور راجع إلى مرض أو كبر في السن، أي أن يكون الغياب بعذر، فيمكن لقاضي التحقيق أن ينتقل لسماعه إذا كانت شهادته ضرورية ولازمة في الدعوى.</a:t>
            </a:r>
            <a:endParaRPr lang="fr-FR" dirty="0">
              <a:ea typeface="Calibri" panose="020F0502020204030204" pitchFamily="34" charset="0"/>
            </a:endParaRPr>
          </a:p>
          <a:p>
            <a:endParaRPr lang="fr-FR"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666512374"/>
      </p:ext>
    </p:extLst>
  </p:cSld>
  <p:clrMapOvr>
    <a:masterClrMapping/>
  </p:clrMapOvr>
  <p:transition spd="slow">
    <p:wheel spokes="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ctr"/>
            <a:r>
              <a:rPr lang="ar-DZ" sz="8800" dirty="0" smtClean="0">
                <a:solidFill>
                  <a:schemeClr val="tx1"/>
                </a:solidFill>
                <a:latin typeface="Aldhabi" panose="01000000000000000000" pitchFamily="2" charset="-78"/>
                <a:cs typeface="Aldhabi" panose="01000000000000000000" pitchFamily="2" charset="-78"/>
              </a:rPr>
              <a:t>ثالثا/ الانابة القضائية</a:t>
            </a:r>
            <a:endParaRPr lang="fr-FR" sz="8800" dirty="0">
              <a:solidFill>
                <a:schemeClr val="tx1"/>
              </a:solidFill>
              <a:latin typeface="Aldhabi" panose="01000000000000000000" pitchFamily="2" charset="-78"/>
              <a:cs typeface="Aldhabi" panose="01000000000000000000" pitchFamily="2" charset="-78"/>
            </a:endParaRPr>
          </a:p>
        </p:txBody>
      </p:sp>
      <p:sp>
        <p:nvSpPr>
          <p:cNvPr id="3" name="Espace réservé du contenu 2"/>
          <p:cNvSpPr>
            <a:spLocks noGrp="1"/>
          </p:cNvSpPr>
          <p:nvPr>
            <p:ph idx="1"/>
          </p:nvPr>
        </p:nvSpPr>
        <p:spPr/>
        <p:txBody>
          <a:bodyPr>
            <a:noAutofit/>
          </a:bodyPr>
          <a:lstStyle/>
          <a:p>
            <a:pPr algn="ctr"/>
            <a:r>
              <a:rPr lang="ar-DZ" sz="2000" dirty="0">
                <a:solidFill>
                  <a:schemeClr val="tx1"/>
                </a:solidFill>
                <a:ea typeface="Calibri" panose="020F0502020204030204" pitchFamily="34" charset="0"/>
                <a:cs typeface="Simplified Arabic" panose="02020603050405020304" pitchFamily="18" charset="-78"/>
              </a:rPr>
              <a:t>إذا كانت القاعدة العامة أن إجراءات التحقيق القضائي يقوم بها قاضي التحقيق بنفسه إلا أن مقتضيات السرعة في إتخاذ بعض إجراءات التحقيق قد يتطلب منه اللجوء إلى ندب ضابط الشرطة القضائية المختص محليا، فإذا صدرت الإنابة القضائية وفقا لمقتضيات المادة 138 ق إ ج </a:t>
            </a:r>
            <a:r>
              <a:rPr lang="ar-DZ" sz="2000" dirty="0" err="1">
                <a:solidFill>
                  <a:schemeClr val="tx1"/>
                </a:solidFill>
                <a:ea typeface="Calibri" panose="020F0502020204030204" pitchFamily="34" charset="0"/>
                <a:cs typeface="Simplified Arabic" panose="02020603050405020304" pitchFamily="18" charset="-78"/>
              </a:rPr>
              <a:t>ج</a:t>
            </a:r>
            <a:r>
              <a:rPr lang="ar-DZ" sz="2000" dirty="0">
                <a:solidFill>
                  <a:schemeClr val="tx1"/>
                </a:solidFill>
                <a:ea typeface="Calibri" panose="020F0502020204030204" pitchFamily="34" charset="0"/>
                <a:cs typeface="Simplified Arabic" panose="02020603050405020304" pitchFamily="18" charset="-78"/>
              </a:rPr>
              <a:t> لفائدة ضابط الشرطة القضائية ترتب عنها أن يصبح ضابط الشرطة القضائية المندوب من قبل قاضي التحقيق يتمتع في نطاق الإنابة بسلطة قاضي التحقيق ويعتبر المحضر الذي يحرره محضر تحقيق لا محضر جمع إستدلالات بشرط إجراءه طبقا للقانون، حيث جاء في نص المادة 68/6 ق إ ج </a:t>
            </a:r>
            <a:r>
              <a:rPr lang="ar-DZ" sz="2000" dirty="0" err="1">
                <a:solidFill>
                  <a:schemeClr val="tx1"/>
                </a:solidFill>
                <a:ea typeface="Calibri" panose="020F0502020204030204" pitchFamily="34" charset="0"/>
                <a:cs typeface="Simplified Arabic" panose="02020603050405020304" pitchFamily="18" charset="-78"/>
              </a:rPr>
              <a:t>ج</a:t>
            </a:r>
            <a:r>
              <a:rPr lang="ar-DZ" sz="2000" dirty="0">
                <a:solidFill>
                  <a:schemeClr val="tx1"/>
                </a:solidFill>
                <a:ea typeface="Calibri" panose="020F0502020204030204" pitchFamily="34" charset="0"/>
                <a:cs typeface="Simplified Arabic" panose="02020603050405020304" pitchFamily="18" charset="-78"/>
              </a:rPr>
              <a:t> : " إذا كان من المتعذر على قاضي التحقيق أن يقوم بنفسه بجميع إجراءات التحقيق جاز له أن يندب ضابط الشرطة القضائية للقيام بتنفيذ أعمال التحقيق اللازمة ضمن الشروط المنصوص عليها في المواد 138 إلى 142 وقد تضمنت هذه المواد 138- 142 الأحكام العامة للإنابة القضائية أو الندب القضائي، فأجازت المادة 138 </a:t>
            </a:r>
            <a:r>
              <a:rPr lang="ar-DZ" sz="2000" dirty="0" err="1">
                <a:solidFill>
                  <a:schemeClr val="tx1"/>
                </a:solidFill>
                <a:ea typeface="Calibri" panose="020F0502020204030204" pitchFamily="34" charset="0"/>
                <a:cs typeface="Simplified Arabic" panose="02020603050405020304" pitchFamily="18" charset="-78"/>
              </a:rPr>
              <a:t>إج</a:t>
            </a:r>
            <a:r>
              <a:rPr lang="ar-DZ" sz="2000" dirty="0">
                <a:solidFill>
                  <a:schemeClr val="tx1"/>
                </a:solidFill>
                <a:ea typeface="Calibri" panose="020F0502020204030204" pitchFamily="34" charset="0"/>
                <a:cs typeface="Simplified Arabic" panose="02020603050405020304" pitchFamily="18" charset="-78"/>
              </a:rPr>
              <a:t> لقاضي التحقيق سلطة ندب أي قاضي من قضاة المحكمة أو أي ضابط للشرطة القضائية للقيام بما يراه لازما هي إجراءات التحقيق، وبعبارة أخرى أن القانون سمح له بتفويض غيره لمباشرة بعض صلاحياته في التحقيق، آمرا بإنابة غيره، قاض من قضاة المحكمة أو ضابط من ضباط الشرطة القضائية المختصين إقليميا للقيام بمباشرة أي إجراء من إجراءات التحقيق أو بعض هذه الإجراءات</a:t>
            </a:r>
            <a:endParaRPr lang="fr-FR" sz="2000" dirty="0">
              <a:solidFill>
                <a:schemeClr val="tx1"/>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406269952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ctr"/>
            <a:r>
              <a:rPr lang="ar-DZ" sz="8800" dirty="0" smtClean="0">
                <a:solidFill>
                  <a:schemeClr val="tx1"/>
                </a:solidFill>
                <a:latin typeface="Aldhabi" panose="01000000000000000000" pitchFamily="2" charset="-78"/>
                <a:cs typeface="Aldhabi" panose="01000000000000000000" pitchFamily="2" charset="-78"/>
              </a:rPr>
              <a:t>شروط الانابة</a:t>
            </a:r>
            <a:endParaRPr lang="fr-FR" sz="8800" dirty="0">
              <a:solidFill>
                <a:schemeClr val="tx1"/>
              </a:solidFill>
              <a:latin typeface="Aldhabi" panose="01000000000000000000" pitchFamily="2" charset="-78"/>
              <a:cs typeface="Aldhabi" panose="01000000000000000000" pitchFamily="2" charset="-78"/>
            </a:endParaRPr>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3824423474"/>
              </p:ext>
            </p:extLst>
          </p:nvPr>
        </p:nvGraphicFramePr>
        <p:xfrm>
          <a:off x="677334" y="2160589"/>
          <a:ext cx="9574249" cy="40341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30461480"/>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extLst>
              <p:ext uri="{D42A27DB-BD31-4B8C-83A1-F6EECF244321}">
                <p14:modId xmlns:p14="http://schemas.microsoft.com/office/powerpoint/2010/main" val="1091164627"/>
              </p:ext>
            </p:extLst>
          </p:nvPr>
        </p:nvGraphicFramePr>
        <p:xfrm>
          <a:off x="1192489" y="846944"/>
          <a:ext cx="8596668"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3701424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du contenu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15008" y="1498604"/>
            <a:ext cx="5183639" cy="3129622"/>
          </a:xfrm>
        </p:spPr>
      </p:pic>
      <p:sp>
        <p:nvSpPr>
          <p:cNvPr id="4" name="Espace réservé du texte 3"/>
          <p:cNvSpPr>
            <a:spLocks noGrp="1"/>
          </p:cNvSpPr>
          <p:nvPr>
            <p:ph type="body" sz="half" idx="2"/>
          </p:nvPr>
        </p:nvSpPr>
        <p:spPr>
          <a:xfrm>
            <a:off x="831881" y="824565"/>
            <a:ext cx="3854528" cy="2584449"/>
          </a:xfrm>
        </p:spPr>
        <p:txBody>
          <a:bodyPr>
            <a:noAutofit/>
          </a:bodyPr>
          <a:lstStyle/>
          <a:p>
            <a:pPr algn="ctr"/>
            <a:r>
              <a:rPr lang="ar-DZ" sz="2000" dirty="0">
                <a:ea typeface="Calibri" panose="020F0502020204030204" pitchFamily="34" charset="0"/>
                <a:cs typeface="Simplified Arabic" panose="02020603050405020304" pitchFamily="18" charset="-78"/>
              </a:rPr>
              <a:t>إن التحقيق الإبتدائي هو وصف للتحقيق بمعناه الضيق، وهو المرحلة الأولى من مراحل الدعوى الجزائية (العمومية)، التي تلي مرحلة الإستدلال أو التحقيق الأولي، وتسبق مرحلة المحاكمة أو التحقيق النهائي، فهو ينصرف إلى مجموع الإجراءات التي يتم إتخاذها بمعرفة السلطة المختصة به، فلا يدخل فيه إجراءات جمع الأدلة التي يقوم بها موظفو الضبطية القضائية، وهي مجرد إجراءات تهدف على ضبط الجريمة وجمع أدلتها وتقديمها للنيابة العامة صاحبة الإختصاص الأصيل في تحريك الدعوى الجزائية، كما يخرج عن نطاقه إجراءات التحقيق النهائي التي يتم إتخاذها من قبل المحكمة الجزائية التي أحيلت إليها الدعوى للفصل فيها، وهذه الإجراءات تعرف بإجراءات المحاكمة.</a:t>
            </a:r>
            <a:endParaRPr lang="fr-FR" sz="2000" dirty="0"/>
          </a:p>
        </p:txBody>
      </p:sp>
    </p:spTree>
    <p:extLst>
      <p:ext uri="{BB962C8B-B14F-4D97-AF65-F5344CB8AC3E}">
        <p14:creationId xmlns:p14="http://schemas.microsoft.com/office/powerpoint/2010/main" val="349179782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p:txBody>
          <a:bodyPr>
            <a:normAutofit/>
          </a:bodyPr>
          <a:lstStyle/>
          <a:p>
            <a:pPr algn="just" rtl="1">
              <a:lnSpc>
                <a:spcPct val="115000"/>
              </a:lnSpc>
            </a:pPr>
            <a:r>
              <a:rPr lang="ar-DZ" sz="2000" b="1" dirty="0">
                <a:latin typeface="Calibri" panose="020F0502020204030204" pitchFamily="34" charset="0"/>
                <a:ea typeface="Calibri" panose="020F0502020204030204" pitchFamily="34" charset="0"/>
                <a:cs typeface="Simplified Arabic" panose="02020603050405020304" pitchFamily="18" charset="-78"/>
              </a:rPr>
              <a:t>خامسا</a:t>
            </a:r>
            <a:r>
              <a:rPr lang="ar-DZ" sz="2000" b="1" dirty="0" smtClean="0">
                <a:latin typeface="Calibri" panose="020F0502020204030204" pitchFamily="34" charset="0"/>
                <a:ea typeface="Calibri" panose="020F0502020204030204" pitchFamily="34" charset="0"/>
                <a:cs typeface="Simplified Arabic" panose="02020603050405020304" pitchFamily="18" charset="-78"/>
              </a:rPr>
              <a:t>: إجراءات </a:t>
            </a:r>
            <a:r>
              <a:rPr lang="ar-DZ" sz="2000" b="1" dirty="0">
                <a:latin typeface="Calibri" panose="020F0502020204030204" pitchFamily="34" charset="0"/>
                <a:ea typeface="Calibri" panose="020F0502020204030204" pitchFamily="34" charset="0"/>
                <a:cs typeface="Simplified Arabic" panose="02020603050405020304" pitchFamily="18" charset="-78"/>
              </a:rPr>
              <a:t>أخرى:</a:t>
            </a:r>
            <a:r>
              <a:rPr lang="ar-DZ" sz="2000" dirty="0">
                <a:latin typeface="Calibri" panose="020F0502020204030204" pitchFamily="34" charset="0"/>
                <a:ea typeface="Calibri" panose="020F0502020204030204" pitchFamily="34" charset="0"/>
                <a:cs typeface="Simplified Arabic" panose="02020603050405020304" pitchFamily="18" charset="-78"/>
              </a:rPr>
              <a:t> بالإضافة إلى إجراءات الإستجواب، سماع الشهود، الإنابة القضائية هناك إجراءات أخرى يقوم بها قاضي التحقيق أثناء التحقيق الابتدائي وهي المعاينة، الإستعانة بالخبراء، التفتيش، وهي إجراءات تم التفصيل فيها أثناء التطرق إلى إختصاصات الضبطية القضائية، فقط تجدر الإشارة أن قاضي التحقيق أثناء القيام بهذه الإجراءات لا يحتاج إلى إذن مثل الضبطية القضائية لممارستها لأنه هو صاحب العمل الأصيل.</a:t>
            </a:r>
            <a:endParaRPr lang="fr-FR" sz="1600" dirty="0">
              <a:latin typeface="Calibri" panose="020F0502020204030204" pitchFamily="34" charset="0"/>
              <a:ea typeface="Calibri" panose="020F0502020204030204" pitchFamily="34" charset="0"/>
              <a:cs typeface="Arial" panose="020B0604020202020204" pitchFamily="34" charset="0"/>
            </a:endParaRPr>
          </a:p>
          <a:p>
            <a:endParaRPr lang="fr-FR" dirty="0">
              <a:latin typeface="Arabic Typesetting" panose="03020402040406030203" pitchFamily="66" charset="-78"/>
              <a:cs typeface="Arabic Typesetting" panose="03020402040406030203" pitchFamily="66" charset="-78"/>
            </a:endParaRPr>
          </a:p>
        </p:txBody>
      </p:sp>
      <p:sp>
        <p:nvSpPr>
          <p:cNvPr id="4" name="Espace réservé du contenu 3"/>
          <p:cNvSpPr>
            <a:spLocks noGrp="1"/>
          </p:cNvSpPr>
          <p:nvPr>
            <p:ph sz="half" idx="2"/>
          </p:nvPr>
        </p:nvSpPr>
        <p:spPr>
          <a:xfrm>
            <a:off x="5283153" y="576487"/>
            <a:ext cx="5135856" cy="4832639"/>
          </a:xfrm>
        </p:spPr>
        <p:txBody>
          <a:bodyPr>
            <a:normAutofit/>
          </a:bodyPr>
          <a:lstStyle/>
          <a:p>
            <a:pPr algn="r" rtl="1"/>
            <a:r>
              <a:rPr lang="ar-DZ" sz="1900" b="1" dirty="0">
                <a:solidFill>
                  <a:schemeClr val="tx1"/>
                </a:solidFill>
                <a:ea typeface="Calibri" panose="020F0502020204030204" pitchFamily="34" charset="0"/>
                <a:cs typeface="Simplified Arabic" panose="02020603050405020304" pitchFamily="18" charset="-78"/>
              </a:rPr>
              <a:t>رابعا: أساليب التحري الخاصة: </a:t>
            </a:r>
            <a:r>
              <a:rPr lang="ar-DZ" sz="1900" dirty="0">
                <a:solidFill>
                  <a:schemeClr val="tx1"/>
                </a:solidFill>
                <a:ea typeface="Calibri" panose="020F0502020204030204" pitchFamily="34" charset="0"/>
                <a:cs typeface="Simplified Arabic" panose="02020603050405020304" pitchFamily="18" charset="-78"/>
              </a:rPr>
              <a:t>منحت التعديلات التي أجريت على قانون الإجراءات الجزائية بموجب القانون رقم 06-23 المؤرخ في 20 ديسمبر2006 المعدل و المتمم لقانون الإجراءات الجزائية لقاضي التحقيق صلاحيات جديدة لم يكن يتمتع بها من قبل، وذلك لمواجهة أنواع معينة من الجرائم نظرا لخطورتها و طبيعتها الخاصة، وهذه الجرائم هي جرائم المخدرات و الجرائم الماسة بأنظمة المعالجة الآلية للمعطيات و الجريمة المنظمة و كذا جرائم الفساد</a:t>
            </a:r>
            <a:r>
              <a:rPr lang="ar-DZ" sz="1900" baseline="30000" dirty="0">
                <a:solidFill>
                  <a:schemeClr val="tx1"/>
                </a:solidFill>
                <a:ea typeface="Calibri" panose="020F0502020204030204" pitchFamily="34" charset="0"/>
                <a:cs typeface="Simplified Arabic" panose="02020603050405020304" pitchFamily="18" charset="-78"/>
              </a:rPr>
              <a:t>، </a:t>
            </a:r>
            <a:r>
              <a:rPr lang="ar-DZ" sz="1900" dirty="0">
                <a:solidFill>
                  <a:schemeClr val="tx1"/>
                </a:solidFill>
                <a:ea typeface="Calibri" panose="020F0502020204030204" pitchFamily="34" charset="0"/>
                <a:cs typeface="Simplified Arabic" panose="02020603050405020304" pitchFamily="18" charset="-78"/>
              </a:rPr>
              <a:t> وبصدور القانون 20/15 المؤرخ في 30ديسمبر ج ر81 المتضمن قانون الوقاية من جرائم اختطاف الأشخاص و مكافحتها أضاف المشرع الجزائري إمكانية القيام  بهذه الإجراءات لتحقيق في الجرائم المنصوص عليها في هذا القانون(المادة 22 من القانون 20/15)، ولقد تم التفصيل في هذه الأساليب العنصر الذي يتحدث عن إختصاصات الضبطية القضائية، كون هذا الجهاز هو المكلف بالقيام بهذه الأساليب تحت أوامر و مراقبة قاضي التحقيق المكلف بإجراء التحقيق</a:t>
            </a:r>
            <a:r>
              <a:rPr lang="ar-DZ" sz="1600" dirty="0">
                <a:ea typeface="Calibri" panose="020F0502020204030204" pitchFamily="34" charset="0"/>
                <a:cs typeface="Simplified Arabic" panose="02020603050405020304" pitchFamily="18" charset="-78"/>
              </a:rPr>
              <a:t>. </a:t>
            </a:r>
            <a:endParaRPr lang="fr-FR" sz="16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800997547"/>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416915" y="3537875"/>
            <a:ext cx="7766936" cy="1646302"/>
          </a:xfrm>
        </p:spPr>
        <p:txBody>
          <a:bodyPr/>
          <a:lstStyle/>
          <a:p>
            <a:pPr rtl="1">
              <a:lnSpc>
                <a:spcPct val="115000"/>
              </a:lnSpc>
              <a:spcAft>
                <a:spcPts val="0"/>
              </a:spcAft>
            </a:pPr>
            <a:r>
              <a:rPr lang="ar-DZ" sz="2400" dirty="0">
                <a:solidFill>
                  <a:schemeClr val="tx1"/>
                </a:solidFill>
                <a:latin typeface="Calibri" panose="020F0502020204030204" pitchFamily="34" charset="0"/>
                <a:ea typeface="Calibri" panose="020F0502020204030204" pitchFamily="34" charset="0"/>
                <a:cs typeface="Simplified Arabic" panose="02020603050405020304" pitchFamily="18" charset="-78"/>
              </a:rPr>
              <a:t>إن عملية التحقيق خولها المشرع إلى سلطة مختصة في الجهاز القضائي للقيام بها، وكونها أمام جناية يكون التحقيق فيها على درجتين حسب ما جاء في نص المادة 66 ق إ ج </a:t>
            </a:r>
            <a:r>
              <a:rPr lang="ar-DZ" sz="2400" dirty="0" err="1">
                <a:solidFill>
                  <a:schemeClr val="tx1"/>
                </a:solidFill>
                <a:latin typeface="Calibri" panose="020F0502020204030204" pitchFamily="34" charset="0"/>
                <a:ea typeface="Calibri" panose="020F0502020204030204" pitchFamily="34" charset="0"/>
                <a:cs typeface="Simplified Arabic" panose="02020603050405020304" pitchFamily="18" charset="-78"/>
              </a:rPr>
              <a:t>ج</a:t>
            </a:r>
            <a:r>
              <a:rPr lang="ar-DZ" sz="2400" dirty="0">
                <a:solidFill>
                  <a:schemeClr val="tx1"/>
                </a:solidFill>
                <a:latin typeface="Calibri" panose="020F0502020204030204" pitchFamily="34" charset="0"/>
                <a:ea typeface="Calibri" panose="020F0502020204030204" pitchFamily="34" charset="0"/>
                <a:cs typeface="Simplified Arabic" panose="02020603050405020304" pitchFamily="18" charset="-78"/>
              </a:rPr>
              <a:t> والمادة 166 من قانون الإجراءات الجزائية، والتساؤل الذي يطرح من هي هذه الجهة المختصة في التحقيق في الجنايات سواء على درجة أولى أو ثانية، وهو ما سنراه </a:t>
            </a:r>
            <a:r>
              <a:rPr lang="fr-FR" sz="1800" dirty="0">
                <a:solidFill>
                  <a:schemeClr val="tx1"/>
                </a:solidFill>
                <a:latin typeface="Calibri" panose="020F0502020204030204" pitchFamily="34" charset="0"/>
                <a:ea typeface="Calibri" panose="020F0502020204030204" pitchFamily="34" charset="0"/>
                <a:cs typeface="Arial" panose="020B0604020202020204" pitchFamily="34" charset="0"/>
              </a:rPr>
              <a:t/>
            </a:r>
            <a:br>
              <a:rPr lang="fr-FR" sz="1800" dirty="0">
                <a:solidFill>
                  <a:schemeClr val="tx1"/>
                </a:solidFill>
                <a:latin typeface="Calibri" panose="020F0502020204030204" pitchFamily="34" charset="0"/>
                <a:ea typeface="Calibri" panose="020F0502020204030204" pitchFamily="34" charset="0"/>
                <a:cs typeface="Arial" panose="020B0604020202020204" pitchFamily="34" charset="0"/>
              </a:rPr>
            </a:br>
            <a:r>
              <a:rPr lang="ar-DZ" sz="1800" dirty="0">
                <a:solidFill>
                  <a:schemeClr val="tx1"/>
                </a:solidFill>
                <a:latin typeface="Calibri" panose="020F0502020204030204" pitchFamily="34" charset="0"/>
                <a:ea typeface="Calibri" panose="020F0502020204030204" pitchFamily="34" charset="0"/>
                <a:cs typeface="Arial" panose="020B0604020202020204" pitchFamily="34" charset="0"/>
              </a:rPr>
              <a:t> </a:t>
            </a:r>
            <a:r>
              <a:rPr lang="fr-FR" sz="1800" dirty="0">
                <a:solidFill>
                  <a:schemeClr val="tx1"/>
                </a:solidFill>
                <a:latin typeface="Calibri" panose="020F0502020204030204" pitchFamily="34" charset="0"/>
                <a:ea typeface="Calibri" panose="020F0502020204030204" pitchFamily="34" charset="0"/>
                <a:cs typeface="Arial" panose="020B0604020202020204" pitchFamily="34" charset="0"/>
              </a:rPr>
              <a:t/>
            </a:r>
            <a:br>
              <a:rPr lang="fr-FR" sz="1800" dirty="0">
                <a:solidFill>
                  <a:schemeClr val="tx1"/>
                </a:solidFill>
                <a:latin typeface="Calibri" panose="020F0502020204030204" pitchFamily="34" charset="0"/>
                <a:ea typeface="Calibri" panose="020F0502020204030204" pitchFamily="34" charset="0"/>
                <a:cs typeface="Arial" panose="020B0604020202020204" pitchFamily="34" charset="0"/>
              </a:rPr>
            </a:br>
            <a:endParaRPr lang="fr-FR" sz="2400" dirty="0">
              <a:solidFill>
                <a:schemeClr val="tx1"/>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079893396"/>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74304" y="691763"/>
            <a:ext cx="8596668" cy="1826581"/>
          </a:xfrm>
        </p:spPr>
        <p:txBody>
          <a:bodyPr>
            <a:normAutofit/>
          </a:bodyPr>
          <a:lstStyle/>
          <a:p>
            <a:pPr algn="ctr"/>
            <a:r>
              <a:rPr lang="ar-DZ" sz="9600" dirty="0" smtClean="0">
                <a:latin typeface="Aldhabi" panose="01000000000000000000" pitchFamily="2" charset="-78"/>
                <a:cs typeface="Aldhabi" panose="01000000000000000000" pitchFamily="2" charset="-78"/>
              </a:rPr>
              <a:t>مفهوم التحقيق الابتدائي</a:t>
            </a:r>
            <a:endParaRPr lang="fr-FR" sz="9600" dirty="0">
              <a:latin typeface="Aldhabi" panose="01000000000000000000" pitchFamily="2" charset="-78"/>
              <a:cs typeface="Aldhabi" panose="01000000000000000000" pitchFamily="2" charset="-78"/>
            </a:endParaRPr>
          </a:p>
        </p:txBody>
      </p:sp>
      <p:sp>
        <p:nvSpPr>
          <p:cNvPr id="3" name="Espace réservé du texte 2"/>
          <p:cNvSpPr>
            <a:spLocks noGrp="1"/>
          </p:cNvSpPr>
          <p:nvPr>
            <p:ph type="body" idx="1"/>
          </p:nvPr>
        </p:nvSpPr>
        <p:spPr>
          <a:xfrm>
            <a:off x="1153853" y="3522896"/>
            <a:ext cx="8596668" cy="860400"/>
          </a:xfrm>
        </p:spPr>
        <p:txBody>
          <a:bodyPr>
            <a:normAutofit lnSpcReduction="10000"/>
          </a:bodyPr>
          <a:lstStyle/>
          <a:p>
            <a:pPr algn="ctr"/>
            <a:r>
              <a:rPr lang="ar-DZ" sz="2800" dirty="0">
                <a:solidFill>
                  <a:schemeClr val="tx1"/>
                </a:solidFill>
                <a:ea typeface="Calibri" panose="020F0502020204030204" pitchFamily="34" charset="0"/>
                <a:cs typeface="Simplified Arabic" panose="02020603050405020304" pitchFamily="18" charset="-78"/>
              </a:rPr>
              <a:t>إن دراسة مفهوم التحقيق الإبتدائي يتطلب التعرف أولا على تعريف التحقيق الإبتدائي والتطرق إلى خصائصه، وهو ما سنراه في كل عنصر على حدا</a:t>
            </a:r>
            <a:r>
              <a:rPr lang="ar-DZ" dirty="0">
                <a:ea typeface="Calibri" panose="020F0502020204030204" pitchFamily="34" charset="0"/>
                <a:cs typeface="Simplified Arabic" panose="02020603050405020304" pitchFamily="18" charset="-78"/>
              </a:rPr>
              <a:t>.</a:t>
            </a:r>
            <a:endParaRPr lang="fr-FR" dirty="0"/>
          </a:p>
        </p:txBody>
      </p:sp>
    </p:spTree>
    <p:extLst>
      <p:ext uri="{BB962C8B-B14F-4D97-AF65-F5344CB8AC3E}">
        <p14:creationId xmlns:p14="http://schemas.microsoft.com/office/powerpoint/2010/main" val="3559670668"/>
      </p:ext>
    </p:extLst>
  </p:cSld>
  <p:clrMapOvr>
    <a:masterClrMapping/>
  </p:clrMapOvr>
  <p:transition spd="slow">
    <p:wheel spokes="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DZ" sz="7200" dirty="0" smtClean="0">
                <a:solidFill>
                  <a:schemeClr val="tx1"/>
                </a:solidFill>
                <a:latin typeface="Aldhabi" panose="01000000000000000000" pitchFamily="2" charset="-78"/>
                <a:cs typeface="Aldhabi" panose="01000000000000000000" pitchFamily="2" charset="-78"/>
              </a:rPr>
              <a:t>أولا/ تعريف التحقيق الابتدائي</a:t>
            </a:r>
            <a:endParaRPr lang="fr-FR" sz="7200" dirty="0">
              <a:solidFill>
                <a:schemeClr val="tx1"/>
              </a:solidFill>
              <a:latin typeface="Aldhabi" panose="01000000000000000000" pitchFamily="2" charset="-78"/>
              <a:cs typeface="Aldhabi" panose="01000000000000000000" pitchFamily="2" charset="-78"/>
            </a:endParaRPr>
          </a:p>
        </p:txBody>
      </p:sp>
      <p:sp>
        <p:nvSpPr>
          <p:cNvPr id="3" name="Espace réservé du contenu 2"/>
          <p:cNvSpPr>
            <a:spLocks noGrp="1"/>
          </p:cNvSpPr>
          <p:nvPr>
            <p:ph idx="1"/>
          </p:nvPr>
        </p:nvSpPr>
        <p:spPr/>
        <p:txBody>
          <a:bodyPr>
            <a:normAutofit lnSpcReduction="10000"/>
          </a:bodyPr>
          <a:lstStyle/>
          <a:p>
            <a:pPr algn="just" rtl="1">
              <a:lnSpc>
                <a:spcPct val="115000"/>
              </a:lnSpc>
              <a:tabLst>
                <a:tab pos="2081530" algn="l"/>
              </a:tabLst>
            </a:pPr>
            <a:r>
              <a:rPr lang="ar-DZ" sz="2000" dirty="0">
                <a:latin typeface="Calibri" panose="020F0502020204030204" pitchFamily="34" charset="0"/>
                <a:ea typeface="Calibri" panose="020F0502020204030204" pitchFamily="34" charset="0"/>
                <a:cs typeface="Simplified Arabic" panose="02020603050405020304" pitchFamily="18" charset="-78"/>
              </a:rPr>
              <a:t>التحقيق الإبتدائي في الدعوى العمومية، هو عمل قضائي يضم في ثناياه مجموعة من الإجراءات تتخذها سلطة التحقيق، وموضوع هذا التحقيق هي الجريمة الواردة في الطلب </a:t>
            </a:r>
            <a:r>
              <a:rPr lang="ar-DZ" sz="2000" dirty="0" err="1">
                <a:latin typeface="Calibri" panose="020F0502020204030204" pitchFamily="34" charset="0"/>
                <a:ea typeface="Calibri" panose="020F0502020204030204" pitchFamily="34" charset="0"/>
                <a:cs typeface="Simplified Arabic" panose="02020603050405020304" pitchFamily="18" charset="-78"/>
              </a:rPr>
              <a:t>الإفتتاحي</a:t>
            </a:r>
            <a:r>
              <a:rPr lang="ar-DZ" sz="2000" dirty="0">
                <a:latin typeface="Calibri" panose="020F0502020204030204" pitchFamily="34" charset="0"/>
                <a:ea typeface="Calibri" panose="020F0502020204030204" pitchFamily="34" charset="0"/>
                <a:cs typeface="Simplified Arabic" panose="02020603050405020304" pitchFamily="18" charset="-78"/>
              </a:rPr>
              <a:t> أو في شكوى المدعي المدني، والهدف منه كشف الحقيقة بصدد هذه الجريمة والتحقق من مدى نسبتها إلى المتهم، بغية إحالة الدعوى العمومية إلى المحكمة المختصة في حالة رجحان أدلة الإدانة، أو إصدار أمر بالأوجه للمتابعة، إذا رجحت أدلة البراءة.</a:t>
            </a:r>
            <a:endParaRPr lang="fr-FR" sz="1600" dirty="0">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tabLst>
                <a:tab pos="2081530" algn="l"/>
              </a:tabLst>
            </a:pPr>
            <a:r>
              <a:rPr lang="ar-DZ" sz="2000" dirty="0">
                <a:latin typeface="Calibri" panose="020F0502020204030204" pitchFamily="34" charset="0"/>
                <a:ea typeface="Calibri" panose="020F0502020204030204" pitchFamily="34" charset="0"/>
                <a:cs typeface="Simplified Arabic" panose="02020603050405020304" pitchFamily="18" charset="-78"/>
              </a:rPr>
              <a:t>قد عرف الفقه الجنائي التحقيق الإبتدائي: " مجموعة من الإجراءات القضائية التي تباشرها سلطات التحقيق بالشكل المحدد قانونيا، بغية تمحيص الأدلة والكشف عن الحقيقة قبل مرحلة المحاكمة ".</a:t>
            </a:r>
            <a:endParaRPr lang="fr-FR" sz="1600" dirty="0">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tabLst>
                <a:tab pos="2081530" algn="l"/>
              </a:tabLst>
            </a:pPr>
            <a:r>
              <a:rPr lang="ar-DZ" sz="2000" dirty="0">
                <a:latin typeface="Calibri" panose="020F0502020204030204" pitchFamily="34" charset="0"/>
                <a:ea typeface="Calibri" panose="020F0502020204030204" pitchFamily="34" charset="0"/>
                <a:cs typeface="Simplified Arabic" panose="02020603050405020304" pitchFamily="18" charset="-78"/>
              </a:rPr>
              <a:t>وبهذا فلقد ورد في التشريع الجزائري أن التحقيق الإبتدائي وجوبي في مواد الجنايات </a:t>
            </a:r>
            <a:r>
              <a:rPr lang="ar-DZ" sz="2000" dirty="0" err="1">
                <a:latin typeface="Calibri" panose="020F0502020204030204" pitchFamily="34" charset="0"/>
                <a:ea typeface="Calibri" panose="020F0502020204030204" pitchFamily="34" charset="0"/>
                <a:cs typeface="Simplified Arabic" panose="02020603050405020304" pitchFamily="18" charset="-78"/>
              </a:rPr>
              <a:t>وإختياري</a:t>
            </a:r>
            <a:r>
              <a:rPr lang="ar-DZ" sz="2000" dirty="0">
                <a:latin typeface="Calibri" panose="020F0502020204030204" pitchFamily="34" charset="0"/>
                <a:ea typeface="Calibri" panose="020F0502020204030204" pitchFamily="34" charset="0"/>
                <a:cs typeface="Simplified Arabic" panose="02020603050405020304" pitchFamily="18" charset="-78"/>
              </a:rPr>
              <a:t> في مواد الجنح ما لم يكن هناك نصوص خاصة، كما يجوز إجراؤه في مواد المخالفات بناء على طلب من وكيل الجمهورية (المادة 66 </a:t>
            </a:r>
            <a:r>
              <a:rPr lang="ar-DZ" sz="2000" dirty="0" err="1">
                <a:latin typeface="Calibri" panose="020F0502020204030204" pitchFamily="34" charset="0"/>
                <a:ea typeface="Calibri" panose="020F0502020204030204" pitchFamily="34" charset="0"/>
                <a:cs typeface="Simplified Arabic" panose="02020603050405020304" pitchFamily="18" charset="-78"/>
              </a:rPr>
              <a:t>إج</a:t>
            </a:r>
            <a:r>
              <a:rPr lang="ar-DZ" sz="2000" dirty="0">
                <a:latin typeface="Calibri" panose="020F0502020204030204" pitchFamily="34" charset="0"/>
                <a:ea typeface="Calibri" panose="020F0502020204030204" pitchFamily="34" charset="0"/>
                <a:cs typeface="Simplified Arabic" panose="02020603050405020304" pitchFamily="18" charset="-78"/>
              </a:rPr>
              <a:t> ج)، ويكون التحقيق إجباري في الجنح والجنايات المرتكبة من طرف الطفل ويكون </a:t>
            </a:r>
            <a:r>
              <a:rPr lang="ar-DZ" sz="2000" dirty="0" err="1">
                <a:latin typeface="Calibri" panose="020F0502020204030204" pitchFamily="34" charset="0"/>
                <a:ea typeface="Calibri" panose="020F0502020204030204" pitchFamily="34" charset="0"/>
                <a:cs typeface="Simplified Arabic" panose="02020603050405020304" pitchFamily="18" charset="-78"/>
              </a:rPr>
              <a:t>جوازيا</a:t>
            </a:r>
            <a:r>
              <a:rPr lang="ar-DZ" sz="2000" dirty="0">
                <a:latin typeface="Calibri" panose="020F0502020204030204" pitchFamily="34" charset="0"/>
                <a:ea typeface="Calibri" panose="020F0502020204030204" pitchFamily="34" charset="0"/>
                <a:cs typeface="Simplified Arabic" panose="02020603050405020304" pitchFamily="18" charset="-78"/>
              </a:rPr>
              <a:t> في المخالفات (المادة 64 من القانون 15-12 المتعلق بحماية الطفل).</a:t>
            </a:r>
            <a:endParaRPr lang="fr-FR" sz="1600" dirty="0">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145844151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DZ" sz="8000" dirty="0" smtClean="0">
                <a:solidFill>
                  <a:schemeClr val="tx1"/>
                </a:solidFill>
                <a:latin typeface="Aldhabi" panose="01000000000000000000" pitchFamily="2" charset="-78"/>
                <a:cs typeface="Aldhabi" panose="01000000000000000000" pitchFamily="2" charset="-78"/>
              </a:rPr>
              <a:t>ثانيا/ خصائص التحقيق الابتدائي</a:t>
            </a:r>
            <a:endParaRPr lang="fr-FR" sz="8000" dirty="0">
              <a:solidFill>
                <a:schemeClr val="tx1"/>
              </a:solidFill>
              <a:latin typeface="Aldhabi" panose="01000000000000000000" pitchFamily="2" charset="-78"/>
              <a:cs typeface="Aldhabi" panose="01000000000000000000" pitchFamily="2" charset="-78"/>
            </a:endParaRPr>
          </a:p>
        </p:txBody>
      </p:sp>
      <p:sp>
        <p:nvSpPr>
          <p:cNvPr id="3" name="Espace réservé du contenu 2"/>
          <p:cNvSpPr>
            <a:spLocks noGrp="1"/>
          </p:cNvSpPr>
          <p:nvPr>
            <p:ph idx="1"/>
          </p:nvPr>
        </p:nvSpPr>
        <p:spPr/>
        <p:txBody>
          <a:bodyPr>
            <a:noAutofit/>
          </a:bodyPr>
          <a:lstStyle/>
          <a:p>
            <a:pPr algn="ctr"/>
            <a:r>
              <a:rPr lang="ar-DZ" sz="4000" dirty="0">
                <a:ea typeface="Calibri" panose="020F0502020204030204" pitchFamily="34" charset="0"/>
                <a:cs typeface="Simplified Arabic" panose="02020603050405020304" pitchFamily="18" charset="-78"/>
              </a:rPr>
              <a:t>إن الخاصية الأساسية للتحقيق الإبتدائي هي أن هذا التحقيق له دور إجرائي محدد وذلك من خلال الكشف عن الأدلة القانونية فقط، فليس من إختصاص المحقق أن يصدر قرارا فاصلا في الدعوى، وللتحقيق الإبتدائي مجموعة من السمات التي يتسم بها من بدايته وحتى منتهاه وتتمثل هذه السمات فيما يلي:</a:t>
            </a:r>
            <a:endParaRPr lang="fr-FR" sz="4000" dirty="0"/>
          </a:p>
        </p:txBody>
      </p:sp>
    </p:spTree>
    <p:extLst>
      <p:ext uri="{BB962C8B-B14F-4D97-AF65-F5344CB8AC3E}">
        <p14:creationId xmlns:p14="http://schemas.microsoft.com/office/powerpoint/2010/main" val="92411412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18517" y="2464520"/>
            <a:ext cx="4912097" cy="1278466"/>
          </a:xfrm>
        </p:spPr>
        <p:txBody>
          <a:bodyPr>
            <a:noAutofit/>
          </a:bodyPr>
          <a:lstStyle/>
          <a:p>
            <a:pPr algn="ctr"/>
            <a:r>
              <a:rPr lang="ar-DZ" sz="8000" dirty="0" smtClean="0">
                <a:solidFill>
                  <a:schemeClr val="tx1"/>
                </a:solidFill>
                <a:latin typeface="Aldhabi" panose="01000000000000000000" pitchFamily="2" charset="-78"/>
                <a:cs typeface="Aldhabi" panose="01000000000000000000" pitchFamily="2" charset="-78"/>
              </a:rPr>
              <a:t>1/ السرية</a:t>
            </a:r>
            <a:endParaRPr lang="fr-FR" sz="8000" dirty="0">
              <a:solidFill>
                <a:schemeClr val="tx1"/>
              </a:solidFill>
              <a:latin typeface="Aldhabi" panose="01000000000000000000" pitchFamily="2" charset="-78"/>
              <a:cs typeface="Aldhabi" panose="01000000000000000000" pitchFamily="2" charset="-78"/>
            </a:endParaRPr>
          </a:p>
        </p:txBody>
      </p:sp>
      <p:pic>
        <p:nvPicPr>
          <p:cNvPr id="5" name="Espace réservé du contenu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958648" y="2137837"/>
            <a:ext cx="5589542" cy="2794771"/>
          </a:xfrm>
        </p:spPr>
      </p:pic>
    </p:spTree>
    <p:extLst>
      <p:ext uri="{BB962C8B-B14F-4D97-AF65-F5344CB8AC3E}">
        <p14:creationId xmlns:p14="http://schemas.microsoft.com/office/powerpoint/2010/main" val="705262747"/>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91736" y="2129306"/>
            <a:ext cx="8596668" cy="3403600"/>
          </a:xfrm>
        </p:spPr>
        <p:txBody>
          <a:bodyPr>
            <a:noAutofit/>
          </a:bodyPr>
          <a:lstStyle/>
          <a:p>
            <a:pPr algn="ctr" rtl="1">
              <a:lnSpc>
                <a:spcPct val="115000"/>
              </a:lnSpc>
              <a:spcBef>
                <a:spcPts val="0"/>
              </a:spcBef>
              <a:spcAft>
                <a:spcPts val="0"/>
              </a:spcAft>
              <a:tabLst>
                <a:tab pos="2081530" algn="l"/>
              </a:tabLst>
            </a:pPr>
            <a:r>
              <a:rPr lang="ar-DZ" sz="2400" dirty="0">
                <a:solidFill>
                  <a:schemeClr val="tx1"/>
                </a:solidFill>
                <a:latin typeface="Arabic Typesetting" panose="03020402040406030203" pitchFamily="66" charset="-78"/>
                <a:ea typeface="Calibri" panose="020F0502020204030204" pitchFamily="34" charset="0"/>
                <a:cs typeface="Arabic Typesetting" panose="03020402040406030203" pitchFamily="66" charset="-78"/>
              </a:rPr>
              <a:t>لأن التحقيق الإبتدائي نشأ في ظل نظام التنقيب والتحري، فإن من سماته أن يكون سريا،  وتعني السرية عدم السماح للجمهور بحضور إجراءات التحقيق، وعدم السماح بإفشاء أو نشر ما تم أو أتخذ من إجراءات التحقيق ، إما في مواجهة أطراف الخصومة الجزائية فيكون التحقيق وجاهيا، ونقصد بأطراف الخصومة النيابة العامة والمتهم بالأساس، ثم تأتي بالدرجة الثانية وبطريقة غير مباشرة الطرف المدني والمسؤول عن الحقوق المدنية، وهذا من خلال إخطار قاضي </a:t>
            </a:r>
            <a:r>
              <a:rPr lang="ar-DZ" sz="2400" dirty="0" smtClean="0">
                <a:solidFill>
                  <a:schemeClr val="tx1"/>
                </a:solidFill>
                <a:latin typeface="Arabic Typesetting" panose="03020402040406030203" pitchFamily="66" charset="-78"/>
                <a:ea typeface="Calibri" panose="020F0502020204030204" pitchFamily="34" charset="0"/>
                <a:cs typeface="Arabic Typesetting" panose="03020402040406030203" pitchFamily="66" charset="-78"/>
              </a:rPr>
              <a:t>التحقيق للأطراف بكل إجراء يقوم به له علاقة بالملف,</a:t>
            </a:r>
            <a:r>
              <a:rPr lang="fr-FR" sz="1800" dirty="0">
                <a:solidFill>
                  <a:schemeClr val="tx1"/>
                </a:solidFill>
                <a:latin typeface="Arabic Typesetting" panose="03020402040406030203" pitchFamily="66" charset="-78"/>
                <a:ea typeface="Calibri" panose="020F0502020204030204" pitchFamily="34" charset="0"/>
                <a:cs typeface="Arabic Typesetting" panose="03020402040406030203" pitchFamily="66" charset="-78"/>
              </a:rPr>
              <a:t/>
            </a:r>
            <a:br>
              <a:rPr lang="fr-FR" sz="1800" dirty="0">
                <a:solidFill>
                  <a:schemeClr val="tx1"/>
                </a:solidFill>
                <a:latin typeface="Arabic Typesetting" panose="03020402040406030203" pitchFamily="66" charset="-78"/>
                <a:ea typeface="Calibri" panose="020F0502020204030204" pitchFamily="34" charset="0"/>
                <a:cs typeface="Arabic Typesetting" panose="03020402040406030203" pitchFamily="66" charset="-78"/>
              </a:rPr>
            </a:br>
            <a:r>
              <a:rPr lang="ar-DZ" sz="2400" dirty="0">
                <a:solidFill>
                  <a:schemeClr val="tx1"/>
                </a:solidFill>
                <a:latin typeface="Arabic Typesetting" panose="03020402040406030203" pitchFamily="66" charset="-78"/>
                <a:ea typeface="Calibri" panose="020F0502020204030204" pitchFamily="34" charset="0"/>
                <a:cs typeface="Arabic Typesetting" panose="03020402040406030203" pitchFamily="66" charset="-78"/>
              </a:rPr>
              <a:t>ويستند الحق المقرر للخصوم في حضور إجراءات التحقيق إلى مبررات عدة لعل أظهرها ضمان </a:t>
            </a:r>
            <a:r>
              <a:rPr lang="ar-DZ" sz="2400" dirty="0" err="1">
                <a:solidFill>
                  <a:schemeClr val="tx1"/>
                </a:solidFill>
                <a:latin typeface="Arabic Typesetting" panose="03020402040406030203" pitchFamily="66" charset="-78"/>
                <a:ea typeface="Calibri" panose="020F0502020204030204" pitchFamily="34" charset="0"/>
                <a:cs typeface="Arabic Typesetting" panose="03020402040406030203" pitchFamily="66" charset="-78"/>
              </a:rPr>
              <a:t>إلتزام</a:t>
            </a:r>
            <a:r>
              <a:rPr lang="ar-DZ" sz="2400" dirty="0">
                <a:solidFill>
                  <a:schemeClr val="tx1"/>
                </a:solidFill>
                <a:latin typeface="Arabic Typesetting" panose="03020402040406030203" pitchFamily="66" charset="-78"/>
                <a:ea typeface="Calibri" panose="020F0502020204030204" pitchFamily="34" charset="0"/>
                <a:cs typeface="Arabic Typesetting" panose="03020402040406030203" pitchFamily="66" charset="-78"/>
              </a:rPr>
              <a:t> المحقق بالحيدة في ظل وجود رقباء عليه من الخصوم الحاضرين وهو ما أكده </a:t>
            </a:r>
            <a:r>
              <a:rPr lang="ar-DZ" sz="2400" b="1" dirty="0">
                <a:solidFill>
                  <a:schemeClr val="tx1"/>
                </a:solidFill>
                <a:latin typeface="Arabic Typesetting" panose="03020402040406030203" pitchFamily="66" charset="-78"/>
                <a:ea typeface="Calibri" panose="020F0502020204030204" pitchFamily="34" charset="0"/>
                <a:cs typeface="Arabic Typesetting" panose="03020402040406030203" pitchFamily="66" charset="-78"/>
              </a:rPr>
              <a:t>المشرع الجزائري</a:t>
            </a:r>
            <a:r>
              <a:rPr lang="ar-DZ" sz="2400" dirty="0">
                <a:solidFill>
                  <a:schemeClr val="tx1"/>
                </a:solidFill>
                <a:latin typeface="Arabic Typesetting" panose="03020402040406030203" pitchFamily="66" charset="-78"/>
                <a:ea typeface="Calibri" panose="020F0502020204030204" pitchFamily="34" charset="0"/>
                <a:cs typeface="Arabic Typesetting" panose="03020402040406030203" pitchFamily="66" charset="-78"/>
              </a:rPr>
              <a:t> من خلال نص المادة 11 من ق </a:t>
            </a:r>
            <a:r>
              <a:rPr lang="ar-DZ" sz="2400" dirty="0" err="1">
                <a:solidFill>
                  <a:schemeClr val="tx1"/>
                </a:solidFill>
                <a:latin typeface="Arabic Typesetting" panose="03020402040406030203" pitchFamily="66" charset="-78"/>
                <a:ea typeface="Calibri" panose="020F0502020204030204" pitchFamily="34" charset="0"/>
                <a:cs typeface="Arabic Typesetting" panose="03020402040406030203" pitchFamily="66" charset="-78"/>
              </a:rPr>
              <a:t>إج</a:t>
            </a:r>
            <a:r>
              <a:rPr lang="ar-DZ" sz="2400" dirty="0">
                <a:solidFill>
                  <a:schemeClr val="tx1"/>
                </a:solidFill>
                <a:latin typeface="Arabic Typesetting" panose="03020402040406030203" pitchFamily="66" charset="-78"/>
                <a:ea typeface="Calibri" panose="020F0502020204030204" pitchFamily="34" charset="0"/>
                <a:cs typeface="Arabic Typesetting" panose="03020402040406030203" pitchFamily="66" charset="-78"/>
              </a:rPr>
              <a:t> ج وقد ألزمت المادة 11/2 </a:t>
            </a:r>
            <a:r>
              <a:rPr lang="ar-DZ" sz="2400" dirty="0" err="1">
                <a:solidFill>
                  <a:schemeClr val="tx1"/>
                </a:solidFill>
                <a:latin typeface="Arabic Typesetting" panose="03020402040406030203" pitchFamily="66" charset="-78"/>
                <a:ea typeface="Calibri" panose="020F0502020204030204" pitchFamily="34" charset="0"/>
                <a:cs typeface="Arabic Typesetting" panose="03020402040406030203" pitchFamily="66" charset="-78"/>
              </a:rPr>
              <a:t>إج</a:t>
            </a:r>
            <a:r>
              <a:rPr lang="ar-DZ" sz="2400" dirty="0">
                <a:solidFill>
                  <a:schemeClr val="tx1"/>
                </a:solidFill>
                <a:latin typeface="Arabic Typesetting" panose="03020402040406030203" pitchFamily="66" charset="-78"/>
                <a:ea typeface="Calibri" panose="020F0502020204030204" pitchFamily="34" charset="0"/>
                <a:cs typeface="Arabic Typesetting" panose="03020402040406030203" pitchFamily="66" charset="-78"/>
              </a:rPr>
              <a:t> كل من يساهم في إجراءات التحقيق بكتمان السر المهني فلا يجوز لقاضي التحقيق أو كاتب التحقيق أو وكيل الجمهورية أو الخبراء أو ضباط الشرطة المنتدبين من طرف قاضي التحقيق أو المحضرين أو المترجمين أن يفشوا ما سمعوه أو شاهدوه أثناء التحقيق ولو لم يكن مرتبطا بالقضية مباشرة وإلا عوقبوا بتهمة إفشاء الأسرار المهنية المنصوص عليها في المادة 301/01 من قانون العقوبات.</a:t>
            </a:r>
            <a:r>
              <a:rPr lang="fr-FR" sz="1800" dirty="0">
                <a:solidFill>
                  <a:schemeClr val="tx1"/>
                </a:solidFill>
                <a:latin typeface="Arabic Typesetting" panose="03020402040406030203" pitchFamily="66" charset="-78"/>
                <a:ea typeface="Calibri" panose="020F0502020204030204" pitchFamily="34" charset="0"/>
                <a:cs typeface="Arabic Typesetting" panose="03020402040406030203" pitchFamily="66" charset="-78"/>
              </a:rPr>
              <a:t/>
            </a:r>
            <a:br>
              <a:rPr lang="fr-FR" sz="1800" dirty="0">
                <a:solidFill>
                  <a:schemeClr val="tx1"/>
                </a:solidFill>
                <a:latin typeface="Arabic Typesetting" panose="03020402040406030203" pitchFamily="66" charset="-78"/>
                <a:ea typeface="Calibri" panose="020F0502020204030204" pitchFamily="34" charset="0"/>
                <a:cs typeface="Arabic Typesetting" panose="03020402040406030203" pitchFamily="66" charset="-78"/>
              </a:rPr>
            </a:br>
            <a:r>
              <a:rPr lang="ar-DZ" sz="2400" dirty="0">
                <a:solidFill>
                  <a:schemeClr val="tx1"/>
                </a:solidFill>
                <a:latin typeface="Arabic Typesetting" panose="03020402040406030203" pitchFamily="66" charset="-78"/>
                <a:ea typeface="Calibri" panose="020F0502020204030204" pitchFamily="34" charset="0"/>
                <a:cs typeface="Arabic Typesetting" panose="03020402040406030203" pitchFamily="66" charset="-78"/>
              </a:rPr>
              <a:t>خلافا للقاعدة العامة المشار إليها آنفا، يجوز إتخاذ بعض إجراءات التحقيق في غيبة الخصوم، وليس من شك أن حرمان الخصم من هذا الحق له ما يبرره، فقد يرتئي المحقق أن المضار التي تؤثر على فعالية التحقيق ذاته، أو التي تلحق أحد الخصوم تكون أكثر في حضور الخصوم مما هي في غيبتهم، فعلانية التحقيق قد تؤثر سلبا على محاولة كشف الحقيقة، بل وقد لا تكون في صالح أحد الخصوم، وقد أجاز المشرع المصري إجراء التحقيق في غيبة الخصوم في حالتي الضرورة </a:t>
            </a:r>
            <a:r>
              <a:rPr lang="ar-DZ" sz="2400" dirty="0" err="1">
                <a:solidFill>
                  <a:schemeClr val="tx1"/>
                </a:solidFill>
                <a:latin typeface="Arabic Typesetting" panose="03020402040406030203" pitchFamily="66" charset="-78"/>
                <a:ea typeface="Calibri" panose="020F0502020204030204" pitchFamily="34" charset="0"/>
                <a:cs typeface="Arabic Typesetting" panose="03020402040406030203" pitchFamily="66" charset="-78"/>
              </a:rPr>
              <a:t>والإستعجال</a:t>
            </a:r>
            <a:r>
              <a:rPr lang="ar-DZ" sz="2400" dirty="0">
                <a:solidFill>
                  <a:schemeClr val="tx1"/>
                </a:solidFill>
                <a:latin typeface="Arabic Typesetting" panose="03020402040406030203" pitchFamily="66" charset="-78"/>
                <a:ea typeface="Calibri" panose="020F0502020204030204" pitchFamily="34" charset="0"/>
                <a:cs typeface="Arabic Typesetting" panose="03020402040406030203" pitchFamily="66" charset="-78"/>
              </a:rPr>
              <a:t>، وهو ما يستفاد من نص المادة 77 إجراءات جنائية.</a:t>
            </a:r>
            <a:r>
              <a:rPr lang="fr-FR" sz="1800" dirty="0">
                <a:solidFill>
                  <a:schemeClr val="tx1"/>
                </a:solidFill>
                <a:latin typeface="Arabic Typesetting" panose="03020402040406030203" pitchFamily="66" charset="-78"/>
                <a:ea typeface="Calibri" panose="020F0502020204030204" pitchFamily="34" charset="0"/>
                <a:cs typeface="Arabic Typesetting" panose="03020402040406030203" pitchFamily="66" charset="-78"/>
              </a:rPr>
              <a:t/>
            </a:r>
            <a:br>
              <a:rPr lang="fr-FR" sz="1800" dirty="0">
                <a:solidFill>
                  <a:schemeClr val="tx1"/>
                </a:solidFill>
                <a:latin typeface="Arabic Typesetting" panose="03020402040406030203" pitchFamily="66" charset="-78"/>
                <a:ea typeface="Calibri" panose="020F0502020204030204" pitchFamily="34" charset="0"/>
                <a:cs typeface="Arabic Typesetting" panose="03020402040406030203" pitchFamily="66" charset="-78"/>
              </a:rPr>
            </a:br>
            <a:endParaRPr lang="fr-FR" sz="2400" dirty="0">
              <a:solidFill>
                <a:schemeClr val="tx1"/>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314537226"/>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DZ" sz="7200" dirty="0" smtClean="0">
                <a:solidFill>
                  <a:schemeClr val="tx1"/>
                </a:solidFill>
                <a:latin typeface="Aldhabi" panose="01000000000000000000" pitchFamily="2" charset="-78"/>
                <a:cs typeface="Aldhabi" panose="01000000000000000000" pitchFamily="2" charset="-78"/>
              </a:rPr>
              <a:t>2/ التدوين (الكتابة)</a:t>
            </a:r>
            <a:endParaRPr lang="fr-FR" sz="7200" dirty="0">
              <a:solidFill>
                <a:schemeClr val="tx1"/>
              </a:solidFill>
              <a:latin typeface="Aldhabi" panose="01000000000000000000" pitchFamily="2" charset="-78"/>
              <a:cs typeface="Aldhabi" panose="01000000000000000000" pitchFamily="2" charset="-78"/>
            </a:endParaRPr>
          </a:p>
        </p:txBody>
      </p:sp>
      <p:sp>
        <p:nvSpPr>
          <p:cNvPr id="3" name="Espace réservé du contenu 2"/>
          <p:cNvSpPr>
            <a:spLocks noGrp="1"/>
          </p:cNvSpPr>
          <p:nvPr>
            <p:ph idx="1"/>
          </p:nvPr>
        </p:nvSpPr>
        <p:spPr>
          <a:xfrm>
            <a:off x="1656129" y="1930400"/>
            <a:ext cx="8596668" cy="3880773"/>
          </a:xfrm>
        </p:spPr>
        <p:txBody>
          <a:bodyPr>
            <a:noAutofit/>
          </a:bodyPr>
          <a:lstStyle/>
          <a:p>
            <a:pPr algn="just" rtl="1">
              <a:lnSpc>
                <a:spcPct val="115000"/>
              </a:lnSpc>
              <a:tabLst>
                <a:tab pos="2081530" algn="l"/>
              </a:tabLst>
            </a:pPr>
            <a:r>
              <a:rPr lang="ar-DZ" sz="2800" dirty="0">
                <a:latin typeface="Calibri" panose="020F0502020204030204" pitchFamily="34" charset="0"/>
                <a:ea typeface="Calibri" panose="020F0502020204030204" pitchFamily="34" charset="0"/>
                <a:cs typeface="Simplified Arabic" panose="02020603050405020304" pitchFamily="18" charset="-78"/>
              </a:rPr>
              <a:t>لقد إستوجب المشرع أن تكون إجراءات التحقيق الإبتدائي مكتوبة، سواء كانت السلطة القائمة بها هي قاضي التحقيق أو النيابة العامة، ووجوب تدوين إجراءات التحقيق النهائي أمام المحكمة لا يشترط فيها أن تكون كذلك، ولكن المقصود من تدوين التحقيق الإبتدائي أن قاضي الموضوع يستطيع أن يتعمد في تكوين عقيدته في الدعوى على ما ورد بالمحضر المكتوب وأن يستخلص منه أدلة قانونية صحيحة، وإذا إطمأن القاضي إلى صحة الدليل المستمد من محاضر التحقيق الإبتدائي، فلا يعد مخالفا للقانون إذا لم يعيد الإجراء في الجلسة وبني حكمه في الدعوى على أساسه.</a:t>
            </a:r>
            <a:endParaRPr lang="fr-FR" sz="2000" dirty="0">
              <a:latin typeface="Calibri" panose="020F0502020204030204" pitchFamily="34" charset="0"/>
              <a:ea typeface="Calibri" panose="020F0502020204030204" pitchFamily="34" charset="0"/>
              <a:cs typeface="Arial" panose="020B0604020202020204" pitchFamily="34" charset="0"/>
            </a:endParaRPr>
          </a:p>
          <a:p>
            <a:endParaRPr lang="fr-FR" sz="2800" dirty="0"/>
          </a:p>
        </p:txBody>
      </p:sp>
    </p:spTree>
    <p:extLst>
      <p:ext uri="{BB962C8B-B14F-4D97-AF65-F5344CB8AC3E}">
        <p14:creationId xmlns:p14="http://schemas.microsoft.com/office/powerpoint/2010/main" val="329772366"/>
      </p:ext>
    </p:extLst>
  </p:cSld>
  <p:clrMapOvr>
    <a:masterClrMapping/>
  </p:clrMapOvr>
  <p:transition spd="slow">
    <p:comb/>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DZ" sz="8000" dirty="0" smtClean="0">
                <a:latin typeface="Aldhabi" panose="01000000000000000000" pitchFamily="2" charset="-78"/>
                <a:cs typeface="Aldhabi" panose="01000000000000000000" pitchFamily="2" charset="-78"/>
              </a:rPr>
              <a:t>إجراءات التحقيق الابتدائي</a:t>
            </a:r>
            <a:endParaRPr lang="fr-FR" sz="8000" dirty="0">
              <a:latin typeface="Aldhabi" panose="01000000000000000000" pitchFamily="2" charset="-78"/>
              <a:cs typeface="Aldhabi" panose="01000000000000000000" pitchFamily="2" charset="-78"/>
            </a:endParaRPr>
          </a:p>
        </p:txBody>
      </p:sp>
      <p:sp>
        <p:nvSpPr>
          <p:cNvPr id="3" name="Espace réservé du contenu 2"/>
          <p:cNvSpPr>
            <a:spLocks noGrp="1"/>
          </p:cNvSpPr>
          <p:nvPr>
            <p:ph idx="1"/>
          </p:nvPr>
        </p:nvSpPr>
        <p:spPr/>
        <p:txBody>
          <a:bodyPr>
            <a:normAutofit fontScale="92500"/>
          </a:bodyPr>
          <a:lstStyle/>
          <a:p>
            <a:pPr algn="just" rtl="1">
              <a:lnSpc>
                <a:spcPct val="115000"/>
              </a:lnSpc>
              <a:tabLst>
                <a:tab pos="2081530" algn="l"/>
              </a:tabLst>
            </a:pPr>
            <a:r>
              <a:rPr lang="ar-DZ" sz="2800" dirty="0" smtClean="0">
                <a:latin typeface="Calibri" panose="020F0502020204030204" pitchFamily="34" charset="0"/>
                <a:ea typeface="Calibri" panose="020F0502020204030204" pitchFamily="34" charset="0"/>
                <a:cs typeface="Simplified Arabic" panose="02020603050405020304" pitchFamily="18" charset="-78"/>
              </a:rPr>
              <a:t>يمكن النظر لإجراءات التحقيق الإبتدائي على أنه يشمل نوعين من الإجراءات:</a:t>
            </a:r>
            <a:endParaRPr lang="fr-FR" sz="2000" dirty="0" smtClean="0">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tabLst>
                <a:tab pos="2081530" algn="l"/>
              </a:tabLst>
            </a:pPr>
            <a:r>
              <a:rPr lang="ar-DZ" sz="2800" b="1" dirty="0" smtClean="0">
                <a:latin typeface="Calibri" panose="020F0502020204030204" pitchFamily="34" charset="0"/>
                <a:ea typeface="Calibri" panose="020F0502020204030204" pitchFamily="34" charset="0"/>
                <a:cs typeface="Simplified Arabic" panose="02020603050405020304" pitchFamily="18" charset="-78"/>
              </a:rPr>
              <a:t>نوع </a:t>
            </a:r>
            <a:r>
              <a:rPr lang="ar-DZ" sz="2800" b="1" dirty="0">
                <a:latin typeface="Calibri" panose="020F0502020204030204" pitchFamily="34" charset="0"/>
                <a:ea typeface="Calibri" panose="020F0502020204030204" pitchFamily="34" charset="0"/>
                <a:cs typeface="Simplified Arabic" panose="02020603050405020304" pitchFamily="18" charset="-78"/>
              </a:rPr>
              <a:t>أول:</a:t>
            </a:r>
            <a:r>
              <a:rPr lang="ar-DZ" sz="2800" dirty="0">
                <a:latin typeface="Calibri" panose="020F0502020204030204" pitchFamily="34" charset="0"/>
                <a:ea typeface="Calibri" panose="020F0502020204030204" pitchFamily="34" charset="0"/>
                <a:cs typeface="Simplified Arabic" panose="02020603050405020304" pitchFamily="18" charset="-78"/>
              </a:rPr>
              <a:t> يسمى بإجراءات الكشف عن الحقيقة، وهذه هي إجراءات التحقيق بالمعنى الدقيق للكلمة مثل التفتيش وسماع الشهود والإستجواب وهو ما سنراه في هذا </a:t>
            </a:r>
            <a:r>
              <a:rPr lang="ar-DZ" sz="2800" dirty="0" smtClean="0">
                <a:latin typeface="Calibri" panose="020F0502020204030204" pitchFamily="34" charset="0"/>
                <a:ea typeface="Calibri" panose="020F0502020204030204" pitchFamily="34" charset="0"/>
                <a:cs typeface="Simplified Arabic" panose="02020603050405020304" pitchFamily="18" charset="-78"/>
              </a:rPr>
              <a:t>العنصر.</a:t>
            </a:r>
            <a:endParaRPr lang="fr-FR" sz="2000" dirty="0">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tabLst>
                <a:tab pos="2081530" algn="l"/>
              </a:tabLst>
            </a:pPr>
            <a:r>
              <a:rPr lang="ar-DZ" sz="2800" b="1" dirty="0">
                <a:latin typeface="Calibri" panose="020F0502020204030204" pitchFamily="34" charset="0"/>
                <a:ea typeface="Calibri" panose="020F0502020204030204" pitchFamily="34" charset="0"/>
                <a:cs typeface="Simplified Arabic" panose="02020603050405020304" pitchFamily="18" charset="-78"/>
              </a:rPr>
              <a:t>النوع الثاني:</a:t>
            </a:r>
            <a:r>
              <a:rPr lang="ar-DZ" sz="2800" dirty="0">
                <a:latin typeface="Calibri" panose="020F0502020204030204" pitchFamily="34" charset="0"/>
                <a:ea typeface="Calibri" panose="020F0502020204030204" pitchFamily="34" charset="0"/>
                <a:cs typeface="Simplified Arabic" panose="02020603050405020304" pitchFamily="18" charset="-78"/>
              </a:rPr>
              <a:t> فيضم ما يطلق عليه بإجراءات تأمين الأدلة وهذه هي في الواقع مذكرات أو قرارات التحقيق مثل مذكرة الإحضار أو التوقيف، وهو ما سنراه لا حقا في </a:t>
            </a:r>
            <a:r>
              <a:rPr lang="ar-DZ" sz="2800" dirty="0" smtClean="0">
                <a:latin typeface="Calibri" panose="020F0502020204030204" pitchFamily="34" charset="0"/>
                <a:ea typeface="Calibri" panose="020F0502020204030204" pitchFamily="34" charset="0"/>
                <a:cs typeface="Simplified Arabic" panose="02020603050405020304" pitchFamily="18" charset="-78"/>
              </a:rPr>
              <a:t>العنصر المعنون </a:t>
            </a:r>
            <a:r>
              <a:rPr lang="ar-DZ" sz="2800" dirty="0">
                <a:latin typeface="Calibri" panose="020F0502020204030204" pitchFamily="34" charset="0"/>
                <a:ea typeface="Calibri" panose="020F0502020204030204" pitchFamily="34" charset="0"/>
                <a:cs typeface="Simplified Arabic" panose="02020603050405020304" pitchFamily="18" charset="-78"/>
              </a:rPr>
              <a:t>بقاضي التحقيق</a:t>
            </a:r>
            <a:r>
              <a:rPr lang="ar-DZ" dirty="0">
                <a:latin typeface="Calibri" panose="020F0502020204030204" pitchFamily="34" charset="0"/>
                <a:ea typeface="Calibri" panose="020F0502020204030204" pitchFamily="34" charset="0"/>
                <a:cs typeface="Simplified Arabic" panose="02020603050405020304" pitchFamily="18" charset="-78"/>
              </a:rPr>
              <a:t>.</a:t>
            </a:r>
          </a:p>
        </p:txBody>
      </p:sp>
    </p:spTree>
    <p:extLst>
      <p:ext uri="{BB962C8B-B14F-4D97-AF65-F5344CB8AC3E}">
        <p14:creationId xmlns:p14="http://schemas.microsoft.com/office/powerpoint/2010/main" val="2253281293"/>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Facette">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99</TotalTime>
  <Words>2440</Words>
  <Application>Microsoft Office PowerPoint</Application>
  <PresentationFormat>Grand écran</PresentationFormat>
  <Paragraphs>49</Paragraphs>
  <Slides>21</Slides>
  <Notes>0</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21</vt:i4>
      </vt:variant>
    </vt:vector>
  </HeadingPairs>
  <TitlesOfParts>
    <vt:vector size="30" baseType="lpstr">
      <vt:lpstr>Aldhabi</vt:lpstr>
      <vt:lpstr>Arabic Typesetting</vt:lpstr>
      <vt:lpstr>Arial</vt:lpstr>
      <vt:lpstr>Calibri</vt:lpstr>
      <vt:lpstr>Simplified Arabic</vt:lpstr>
      <vt:lpstr>Traditional Arabic</vt:lpstr>
      <vt:lpstr>Trebuchet MS</vt:lpstr>
      <vt:lpstr>Wingdings 3</vt:lpstr>
      <vt:lpstr>Facette</vt:lpstr>
      <vt:lpstr>المحاضرة رقم 09</vt:lpstr>
      <vt:lpstr>Présentation PowerPoint</vt:lpstr>
      <vt:lpstr>مفهوم التحقيق الابتدائي</vt:lpstr>
      <vt:lpstr>أولا/ تعريف التحقيق الابتدائي</vt:lpstr>
      <vt:lpstr>ثانيا/ خصائص التحقيق الابتدائي</vt:lpstr>
      <vt:lpstr>1/ السرية</vt:lpstr>
      <vt:lpstr>لأن التحقيق الإبتدائي نشأ في ظل نظام التنقيب والتحري، فإن من سماته أن يكون سريا،  وتعني السرية عدم السماح للجمهور بحضور إجراءات التحقيق، وعدم السماح بإفشاء أو نشر ما تم أو أتخذ من إجراءات التحقيق ، إما في مواجهة أطراف الخصومة الجزائية فيكون التحقيق وجاهيا، ونقصد بأطراف الخصومة النيابة العامة والمتهم بالأساس، ثم تأتي بالدرجة الثانية وبطريقة غير مباشرة الطرف المدني والمسؤول عن الحقوق المدنية، وهذا من خلال إخطار قاضي التحقيق للأطراف بكل إجراء يقوم به له علاقة بالملف, ويستند الحق المقرر للخصوم في حضور إجراءات التحقيق إلى مبررات عدة لعل أظهرها ضمان إلتزام المحقق بالحيدة في ظل وجود رقباء عليه من الخصوم الحاضرين وهو ما أكده المشرع الجزائري من خلال نص المادة 11 من ق إج ج وقد ألزمت المادة 11/2 إج كل من يساهم في إجراءات التحقيق بكتمان السر المهني فلا يجوز لقاضي التحقيق أو كاتب التحقيق أو وكيل الجمهورية أو الخبراء أو ضباط الشرطة المنتدبين من طرف قاضي التحقيق أو المحضرين أو المترجمين أن يفشوا ما سمعوه أو شاهدوه أثناء التحقيق ولو لم يكن مرتبطا بالقضية مباشرة وإلا عوقبوا بتهمة إفشاء الأسرار المهنية المنصوص عليها في المادة 301/01 من قانون العقوبات. خلافا للقاعدة العامة المشار إليها آنفا، يجوز إتخاذ بعض إجراءات التحقيق في غيبة الخصوم، وليس من شك أن حرمان الخصم من هذا الحق له ما يبرره، فقد يرتئي المحقق أن المضار التي تؤثر على فعالية التحقيق ذاته، أو التي تلحق أحد الخصوم تكون أكثر في حضور الخصوم مما هي في غيبتهم، فعلانية التحقيق قد تؤثر سلبا على محاولة كشف الحقيقة، بل وقد لا تكون في صالح أحد الخصوم، وقد أجاز المشرع المصري إجراء التحقيق في غيبة الخصوم في حالتي الضرورة والإستعجال، وهو ما يستفاد من نص المادة 77 إجراءات جنائية. </vt:lpstr>
      <vt:lpstr>2/ التدوين (الكتابة)</vt:lpstr>
      <vt:lpstr>إجراءات التحقيق الابتدائي</vt:lpstr>
      <vt:lpstr>أولا/ الاستجواب</vt:lpstr>
      <vt:lpstr>يعني الإستجواب مجابهة المتهم بالجريمة المنسوبة إليه وبالأدلة القائمة ضده ومناقشته بها مناقشة تفصيلية كي يقتد هذه الأدلة إن كان مذكرا للتهمة، أو يعترف بإرتكاب الجريمة إن شاء الإعتراف. ويعد الإستجواب من أهم إجراءات التحقيق في الدعوى الجزائية لأنه يربط بين جميع وقائعها، فهو ذو طبيعة مزدوجة، وسيلة تحقيق يجريه المحقق مع المشتكي عليه بغية الحصول على دليل إثبات، وهو في الوقت ذاته وسيلة دفاع، تتيح لهذا المشتكي عليه فرصة إثبات براءته بنفي التهمة المنسوبة إليه إن كان بريئا، أو تخفيف مسؤوليته عن طريق توضيح ظروف إقترافه للجريمة إن كان مذنبا.  ويتمايز الإستجواب عن المواجهة التي تعني مواجهة المدعي عليه بغيره من المدعي عليهم أو الشهود وجها لوجه حيث يواجه بأقوال كل منهم في شأن الجرم المنسوب عليه والأدلة المستمدة من هذه الأقوال، والواقع أن المواجهة تأخذ حكم الإستجواب وتخضع لأحكامه، ولذلك فإنها أي المواجهة، محظورة على الضبطية القضائية، والإستجواب بوصفه من إجراءات التحقيق الهادفة إلى كشف الحقيقة بالضرورة أن يكون دليلا على إدانة المدعي عليه، بل قد يكون وسيلة للدفاع عن نفسه، وبالتالي دليل براءة. </vt:lpstr>
      <vt:lpstr>مراحل الاستجواب </vt:lpstr>
      <vt:lpstr>Présentation PowerPoint</vt:lpstr>
      <vt:lpstr>الإستجواب الإجمالي: يمكن لقاضي التحقيق قبل إقفال التحقيق والتصرف بإصدار أمر من أوامر إنتهاء التحقيق، أن يجري إستجواب إجماليا في مواد الجنايات فقط، فتنص المادة 108 إ ج فقرتها الثانية ويجوز لقاضي التحقيق في مواد الجنايات إجراء إستجواب إجمالي قبل إقفال التحقيق" ولقد رأينا سابقا أن من خصائص التحقيق تدوينه، وبالتالي فإن الإستجواب وهو من إجراءات التحقيق، يجب أن يكون مدونا أي مكتوب شأنه في ذلك شأن جميع إجراءات التحقيق الأخرى أعمالا وأوامر وهو ما نصت عليه المادة 108 إ ج. </vt:lpstr>
      <vt:lpstr>ثانيا/ سماع الشهود</vt:lpstr>
      <vt:lpstr>ضمانات الشهادة</vt:lpstr>
      <vt:lpstr>ثالثا/ الانابة القضائية</vt:lpstr>
      <vt:lpstr>شروط الانابة</vt:lpstr>
      <vt:lpstr>Présentation PowerPoint</vt:lpstr>
      <vt:lpstr>Présentation PowerPoint</vt:lpstr>
      <vt:lpstr>إن عملية التحقيق خولها المشرع إلى سلطة مختصة في الجهاز القضائي للقيام بها، وكونها أمام جناية يكون التحقيق فيها على درجتين حسب ما جاء في نص المادة 66 ق إ ج ج والمادة 166 من قانون الإجراءات الجزائية، والتساؤل الذي يطرح من هي هذه الجهة المختصة في التحقيق في الجنايات سواء على درجة أولى أو ثانية، وهو ما سنراه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رقم 09</dc:title>
  <dc:creator>Trust info</dc:creator>
  <cp:lastModifiedBy>Trust info</cp:lastModifiedBy>
  <cp:revision>11</cp:revision>
  <dcterms:created xsi:type="dcterms:W3CDTF">2023-04-07T22:20:54Z</dcterms:created>
  <dcterms:modified xsi:type="dcterms:W3CDTF">2023-04-08T00:00:34Z</dcterms:modified>
</cp:coreProperties>
</file>