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smtClean="0"/>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2/17/2023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2/17/2023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2/17/2023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2/17/2023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2/17/2023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2/17/2023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smtClean="0"/>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2A54C80-263E-416B-A8E0-580EDEADCBDC}" type="datetimeFigureOut">
              <a:rPr lang="en-US" dirty="0"/>
              <a:t>2/17/2023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2/17/2023</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2/17/2023</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ar-DZ" sz="8800" b="1" dirty="0" smtClean="0">
                <a:solidFill>
                  <a:schemeClr val="tx1"/>
                </a:solidFill>
                <a:latin typeface="Arabic Typesetting" panose="03020402040406030203" pitchFamily="66" charset="-78"/>
                <a:cs typeface="Arabic Typesetting" panose="03020402040406030203" pitchFamily="66" charset="-78"/>
              </a:rPr>
              <a:t>المحاضرة رقم </a:t>
            </a:r>
            <a:r>
              <a:rPr lang="ar-DZ" dirty="0" smtClean="0">
                <a:solidFill>
                  <a:schemeClr val="tx1"/>
                </a:solidFill>
              </a:rPr>
              <a:t>04</a:t>
            </a:r>
            <a:endParaRPr lang="fr-FR" dirty="0">
              <a:solidFill>
                <a:schemeClr val="tx1"/>
              </a:solidFill>
            </a:endParaRPr>
          </a:p>
        </p:txBody>
      </p:sp>
      <p:sp>
        <p:nvSpPr>
          <p:cNvPr id="3" name="Sous-titre 2"/>
          <p:cNvSpPr>
            <a:spLocks noGrp="1"/>
          </p:cNvSpPr>
          <p:nvPr>
            <p:ph type="subTitle" idx="1"/>
          </p:nvPr>
        </p:nvSpPr>
        <p:spPr/>
        <p:txBody>
          <a:bodyPr>
            <a:normAutofit/>
          </a:bodyPr>
          <a:lstStyle/>
          <a:p>
            <a:r>
              <a:rPr lang="ar-DZ" sz="4400" b="1" dirty="0" smtClean="0">
                <a:solidFill>
                  <a:schemeClr val="tx1"/>
                </a:solidFill>
                <a:latin typeface="Arabic Typesetting" panose="03020402040406030203" pitchFamily="66" charset="-78"/>
                <a:cs typeface="Arabic Typesetting" panose="03020402040406030203" pitchFamily="66" charset="-78"/>
              </a:rPr>
              <a:t>الإختصاصات الاستثنائية للشرطة القضائية</a:t>
            </a:r>
            <a:endParaRPr lang="fr-FR" sz="4400" b="1" dirty="0">
              <a:solidFill>
                <a:schemeClr val="tx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848916782"/>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900827" y="0"/>
            <a:ext cx="8596668" cy="1320800"/>
          </a:xfrm>
        </p:spPr>
        <p:txBody>
          <a:bodyPr>
            <a:normAutofit/>
          </a:bodyPr>
          <a:lstStyle/>
          <a:p>
            <a:pPr algn="ctr"/>
            <a:r>
              <a:rPr lang="ar-DZ" sz="6600" b="1" u="sng"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4/ التوقيف للنظر</a:t>
            </a:r>
            <a:endParaRPr lang="fr-FR" sz="6600" b="1" u="sng"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3" name="Espace réservé du contenu 2"/>
          <p:cNvSpPr>
            <a:spLocks noGrp="1"/>
          </p:cNvSpPr>
          <p:nvPr>
            <p:ph idx="1"/>
          </p:nvPr>
        </p:nvSpPr>
        <p:spPr>
          <a:xfrm>
            <a:off x="1772038" y="1028879"/>
            <a:ext cx="8596668" cy="3880773"/>
          </a:xfrm>
        </p:spPr>
        <p:txBody>
          <a:bodyPr>
            <a:noAutofit/>
          </a:bodyPr>
          <a:lstStyle/>
          <a:p>
            <a:pPr marL="0" indent="0" algn="r" rtl="1">
              <a:spcBef>
                <a:spcPts val="0"/>
              </a:spcBef>
              <a:buNone/>
            </a:pPr>
            <a:r>
              <a:rPr lang="ar-DZ" sz="2400" dirty="0">
                <a:solidFill>
                  <a:schemeClr val="tx1"/>
                </a:solidFill>
                <a:latin typeface="Arabic Typesetting" panose="03020402040406030203" pitchFamily="66" charset="-78"/>
                <a:cs typeface="Arabic Typesetting" panose="03020402040406030203" pitchFamily="66" charset="-78"/>
              </a:rPr>
              <a:t>يعرف التوقيف للنظر بأنه إجراء بوليسي، يقوم به ضابط الشرطة القضائية بوضع شخص يريد التحفظ عليه فيوقفه في مركز الشرطة أو الدرك الوطني لمدة 48 ساعة، كلما دعته مقتضيات التحقيق لذلك .</a:t>
            </a:r>
            <a:endParaRPr lang="fr-FR" sz="2400" dirty="0">
              <a:solidFill>
                <a:schemeClr val="tx1"/>
              </a:solidFill>
              <a:latin typeface="Arabic Typesetting" panose="03020402040406030203" pitchFamily="66" charset="-78"/>
              <a:cs typeface="Arabic Typesetting" panose="03020402040406030203" pitchFamily="66" charset="-78"/>
            </a:endParaRPr>
          </a:p>
          <a:p>
            <a:pPr marL="0" indent="0" algn="r" rtl="1">
              <a:spcBef>
                <a:spcPts val="0"/>
              </a:spcBef>
              <a:buNone/>
            </a:pPr>
            <a:r>
              <a:rPr lang="ar-DZ" sz="2400" dirty="0">
                <a:solidFill>
                  <a:schemeClr val="tx1"/>
                </a:solidFill>
                <a:latin typeface="Arabic Typesetting" panose="03020402040406030203" pitchFamily="66" charset="-78"/>
                <a:cs typeface="Arabic Typesetting" panose="03020402040406030203" pitchFamily="66" charset="-78"/>
              </a:rPr>
              <a:t>نظمت أحكامه المادة 51 </a:t>
            </a:r>
            <a:r>
              <a:rPr lang="ar-DZ" sz="2400" dirty="0" err="1">
                <a:solidFill>
                  <a:schemeClr val="tx1"/>
                </a:solidFill>
                <a:latin typeface="Arabic Typesetting" panose="03020402040406030203" pitchFamily="66" charset="-78"/>
                <a:cs typeface="Arabic Typesetting" panose="03020402040406030203" pitchFamily="66" charset="-78"/>
              </a:rPr>
              <a:t>إج</a:t>
            </a:r>
            <a:r>
              <a:rPr lang="ar-DZ" sz="2400" dirty="0">
                <a:solidFill>
                  <a:schemeClr val="tx1"/>
                </a:solidFill>
                <a:latin typeface="Arabic Typesetting" panose="03020402040406030203" pitchFamily="66" charset="-78"/>
                <a:cs typeface="Arabic Typesetting" panose="03020402040406030203" pitchFamily="66" charset="-78"/>
              </a:rPr>
              <a:t> ج التي تنص: "إذا رأى ضابط الشرطة القضائية لمقتضيات التحقيق أن يوقف للنظر شخصا أو أكثر ممن أشير إليهم في المادة 50، توجد ضدهم دلائل تحمل على </a:t>
            </a:r>
            <a:r>
              <a:rPr lang="ar-DZ" sz="2400" dirty="0" smtClean="0">
                <a:solidFill>
                  <a:schemeClr val="tx1"/>
                </a:solidFill>
                <a:latin typeface="Arabic Typesetting" panose="03020402040406030203" pitchFamily="66" charset="-78"/>
                <a:cs typeface="Arabic Typesetting" panose="03020402040406030203" pitchFamily="66" charset="-78"/>
              </a:rPr>
              <a:t>الاشتباه </a:t>
            </a:r>
            <a:r>
              <a:rPr lang="ar-DZ" sz="2400" dirty="0">
                <a:solidFill>
                  <a:schemeClr val="tx1"/>
                </a:solidFill>
                <a:latin typeface="Arabic Typesetting" panose="03020402040406030203" pitchFamily="66" charset="-78"/>
                <a:cs typeface="Arabic Typesetting" panose="03020402040406030203" pitchFamily="66" charset="-78"/>
              </a:rPr>
              <a:t>في </a:t>
            </a:r>
            <a:r>
              <a:rPr lang="ar-DZ" sz="2400" dirty="0" smtClean="0">
                <a:solidFill>
                  <a:schemeClr val="tx1"/>
                </a:solidFill>
                <a:latin typeface="Arabic Typesetting" panose="03020402040406030203" pitchFamily="66" charset="-78"/>
                <a:cs typeface="Arabic Typesetting" panose="03020402040406030203" pitchFamily="66" charset="-78"/>
              </a:rPr>
              <a:t>ارتكابهم </a:t>
            </a:r>
            <a:r>
              <a:rPr lang="ar-DZ" sz="2400" dirty="0">
                <a:solidFill>
                  <a:schemeClr val="tx1"/>
                </a:solidFill>
                <a:latin typeface="Arabic Typesetting" panose="03020402040406030203" pitchFamily="66" charset="-78"/>
                <a:cs typeface="Arabic Typesetting" panose="03020402040406030203" pitchFamily="66" charset="-78"/>
              </a:rPr>
              <a:t>جناية أو جنحة يقرر لها القانون عقوبة سالبة للحرية، فعليه أن يبلغ الشخص المعني بهذا القرار ويطلع فورا وكيل الجمهورية بذلك ويقدم له تقريرا عن دواعي التوقيف للنظر، </a:t>
            </a:r>
            <a:r>
              <a:rPr lang="ar-DZ" sz="2400" dirty="0" smtClean="0">
                <a:solidFill>
                  <a:schemeClr val="tx1"/>
                </a:solidFill>
                <a:latin typeface="Arabic Typesetting" panose="03020402040406030203" pitchFamily="66" charset="-78"/>
                <a:cs typeface="Arabic Typesetting" panose="03020402040406030203" pitchFamily="66" charset="-78"/>
              </a:rPr>
              <a:t>لا يجوز </a:t>
            </a:r>
            <a:r>
              <a:rPr lang="ar-DZ" sz="2400" dirty="0">
                <a:solidFill>
                  <a:schemeClr val="tx1"/>
                </a:solidFill>
                <a:latin typeface="Arabic Typesetting" panose="03020402040406030203" pitchFamily="66" charset="-78"/>
                <a:cs typeface="Arabic Typesetting" panose="03020402040406030203" pitchFamily="66" charset="-78"/>
              </a:rPr>
              <a:t>أن تتجاوز مدة التوقيف للنظر ثمان وأربعين (48) ساعة، غير أن الأشخاص الذين لا توجد أية دلائل تجعل </a:t>
            </a:r>
            <a:r>
              <a:rPr lang="ar-DZ" sz="2400" dirty="0" smtClean="0">
                <a:solidFill>
                  <a:schemeClr val="tx1"/>
                </a:solidFill>
                <a:latin typeface="Arabic Typesetting" panose="03020402040406030203" pitchFamily="66" charset="-78"/>
                <a:cs typeface="Arabic Typesetting" panose="03020402040406030203" pitchFamily="66" charset="-78"/>
              </a:rPr>
              <a:t>ارتكابهم </a:t>
            </a:r>
            <a:r>
              <a:rPr lang="ar-DZ" sz="2400" dirty="0">
                <a:solidFill>
                  <a:schemeClr val="tx1"/>
                </a:solidFill>
                <a:latin typeface="Arabic Typesetting" panose="03020402040406030203" pitchFamily="66" charset="-78"/>
                <a:cs typeface="Arabic Typesetting" panose="03020402040406030203" pitchFamily="66" charset="-78"/>
              </a:rPr>
              <a:t>أو محاولة </a:t>
            </a:r>
            <a:r>
              <a:rPr lang="ar-DZ" sz="2400" dirty="0" smtClean="0">
                <a:solidFill>
                  <a:schemeClr val="tx1"/>
                </a:solidFill>
                <a:latin typeface="Arabic Typesetting" panose="03020402040406030203" pitchFamily="66" charset="-78"/>
                <a:cs typeface="Arabic Typesetting" panose="03020402040406030203" pitchFamily="66" charset="-78"/>
              </a:rPr>
              <a:t>ارتكابهم </a:t>
            </a:r>
            <a:r>
              <a:rPr lang="ar-DZ" sz="2400" dirty="0">
                <a:solidFill>
                  <a:schemeClr val="tx1"/>
                </a:solidFill>
                <a:latin typeface="Arabic Typesetting" panose="03020402040406030203" pitchFamily="66" charset="-78"/>
                <a:cs typeface="Arabic Typesetting" panose="03020402040406030203" pitchFamily="66" charset="-78"/>
              </a:rPr>
              <a:t>للجريمة مرجحا، </a:t>
            </a:r>
            <a:r>
              <a:rPr lang="ar-DZ" sz="2400" dirty="0" smtClean="0">
                <a:solidFill>
                  <a:schemeClr val="tx1"/>
                </a:solidFill>
                <a:latin typeface="Arabic Typesetting" panose="03020402040406030203" pitchFamily="66" charset="-78"/>
                <a:cs typeface="Arabic Typesetting" panose="03020402040406030203" pitchFamily="66" charset="-78"/>
              </a:rPr>
              <a:t>لا يجوز </a:t>
            </a:r>
            <a:r>
              <a:rPr lang="ar-DZ" sz="2400" dirty="0">
                <a:solidFill>
                  <a:schemeClr val="tx1"/>
                </a:solidFill>
                <a:latin typeface="Arabic Typesetting" panose="03020402040406030203" pitchFamily="66" charset="-78"/>
                <a:cs typeface="Arabic Typesetting" panose="03020402040406030203" pitchFamily="66" charset="-78"/>
              </a:rPr>
              <a:t>توقيفهم سوى المدة اللازمة لأخذ أقوالهم</a:t>
            </a:r>
            <a:r>
              <a:rPr lang="ar-DZ" sz="2400" dirty="0" smtClean="0">
                <a:solidFill>
                  <a:schemeClr val="tx1"/>
                </a:solidFill>
                <a:latin typeface="Arabic Typesetting" panose="03020402040406030203" pitchFamily="66" charset="-78"/>
                <a:cs typeface="Arabic Typesetting" panose="03020402040406030203" pitchFamily="66" charset="-78"/>
              </a:rPr>
              <a:t>، وإذا </a:t>
            </a:r>
            <a:r>
              <a:rPr lang="ar-DZ" sz="2400" dirty="0">
                <a:solidFill>
                  <a:schemeClr val="tx1"/>
                </a:solidFill>
                <a:latin typeface="Arabic Typesetting" panose="03020402040406030203" pitchFamily="66" charset="-78"/>
                <a:cs typeface="Arabic Typesetting" panose="03020402040406030203" pitchFamily="66" charset="-78"/>
              </a:rPr>
              <a:t>قامت ضد الشخص دلائل قوية ومتماسكة من شأنها التدليل على </a:t>
            </a:r>
            <a:r>
              <a:rPr lang="ar-DZ" sz="2400" dirty="0" smtClean="0">
                <a:solidFill>
                  <a:schemeClr val="tx1"/>
                </a:solidFill>
                <a:latin typeface="Arabic Typesetting" panose="03020402040406030203" pitchFamily="66" charset="-78"/>
                <a:cs typeface="Arabic Typesetting" panose="03020402040406030203" pitchFamily="66" charset="-78"/>
              </a:rPr>
              <a:t>اتهامه </a:t>
            </a:r>
            <a:r>
              <a:rPr lang="ar-DZ" sz="2400" dirty="0">
                <a:solidFill>
                  <a:schemeClr val="tx1"/>
                </a:solidFill>
                <a:latin typeface="Arabic Typesetting" panose="03020402040406030203" pitchFamily="66" charset="-78"/>
                <a:cs typeface="Arabic Typesetting" panose="03020402040406030203" pitchFamily="66" charset="-78"/>
              </a:rPr>
              <a:t>فيتعين على ضابط الشرطة القضائية أن يقتاده إلى وكيل الجمهورية دون أن يوقفه للنظر أكثر من ثمان وأربعين ساعة، يمكن تمديد آجال التوقيف للنظر بإذن مكتوب وكيل الجمهورية المختص:</a:t>
            </a:r>
            <a:endParaRPr lang="fr-FR" sz="2400" dirty="0">
              <a:solidFill>
                <a:schemeClr val="tx1"/>
              </a:solidFill>
              <a:latin typeface="Arabic Typesetting" panose="03020402040406030203" pitchFamily="66" charset="-78"/>
              <a:cs typeface="Arabic Typesetting" panose="03020402040406030203" pitchFamily="66" charset="-78"/>
            </a:endParaRPr>
          </a:p>
          <a:p>
            <a:pPr marL="0" lvl="0" indent="0" algn="r" rtl="1">
              <a:spcBef>
                <a:spcPts val="0"/>
              </a:spcBef>
              <a:buNone/>
            </a:pPr>
            <a:r>
              <a:rPr lang="ar-DZ" sz="2400" dirty="0">
                <a:solidFill>
                  <a:schemeClr val="tx1"/>
                </a:solidFill>
                <a:latin typeface="Arabic Typesetting" panose="03020402040406030203" pitchFamily="66" charset="-78"/>
                <a:cs typeface="Arabic Typesetting" panose="03020402040406030203" pitchFamily="66" charset="-78"/>
              </a:rPr>
              <a:t>مرة واحدة (1) إذا تعلق الأمر بجرائم الإعتداء على أنظمة المعالجة الآلية للمعطيات.</a:t>
            </a:r>
            <a:endParaRPr lang="fr-FR" sz="2400" dirty="0">
              <a:solidFill>
                <a:schemeClr val="tx1"/>
              </a:solidFill>
              <a:latin typeface="Arabic Typesetting" panose="03020402040406030203" pitchFamily="66" charset="-78"/>
              <a:cs typeface="Arabic Typesetting" panose="03020402040406030203" pitchFamily="66" charset="-78"/>
            </a:endParaRPr>
          </a:p>
          <a:p>
            <a:pPr marL="0" lvl="0" indent="0" algn="r" rtl="1">
              <a:spcBef>
                <a:spcPts val="0"/>
              </a:spcBef>
              <a:buNone/>
            </a:pPr>
            <a:r>
              <a:rPr lang="ar-DZ" sz="2400" dirty="0">
                <a:solidFill>
                  <a:schemeClr val="tx1"/>
                </a:solidFill>
                <a:latin typeface="Arabic Typesetting" panose="03020402040406030203" pitchFamily="66" charset="-78"/>
                <a:cs typeface="Arabic Typesetting" panose="03020402040406030203" pitchFamily="66" charset="-78"/>
              </a:rPr>
              <a:t>مرتين (2) إذا تعلق الأمر </a:t>
            </a:r>
            <a:r>
              <a:rPr lang="ar-DZ" sz="2400" dirty="0" err="1">
                <a:solidFill>
                  <a:schemeClr val="tx1"/>
                </a:solidFill>
                <a:latin typeface="Arabic Typesetting" panose="03020402040406030203" pitchFamily="66" charset="-78"/>
                <a:cs typeface="Arabic Typesetting" panose="03020402040406030203" pitchFamily="66" charset="-78"/>
              </a:rPr>
              <a:t>بالإعتداء</a:t>
            </a:r>
            <a:r>
              <a:rPr lang="ar-DZ" sz="2400" dirty="0">
                <a:solidFill>
                  <a:schemeClr val="tx1"/>
                </a:solidFill>
                <a:latin typeface="Arabic Typesetting" panose="03020402040406030203" pitchFamily="66" charset="-78"/>
                <a:cs typeface="Arabic Typesetting" panose="03020402040406030203" pitchFamily="66" charset="-78"/>
              </a:rPr>
              <a:t> على أمن الدولة.</a:t>
            </a:r>
            <a:endParaRPr lang="fr-FR" sz="2400" dirty="0">
              <a:solidFill>
                <a:schemeClr val="tx1"/>
              </a:solidFill>
              <a:latin typeface="Arabic Typesetting" panose="03020402040406030203" pitchFamily="66" charset="-78"/>
              <a:cs typeface="Arabic Typesetting" panose="03020402040406030203" pitchFamily="66" charset="-78"/>
            </a:endParaRPr>
          </a:p>
          <a:p>
            <a:pPr marL="0" lvl="0" indent="0" algn="r" rtl="1">
              <a:spcBef>
                <a:spcPts val="0"/>
              </a:spcBef>
              <a:buNone/>
            </a:pPr>
            <a:r>
              <a:rPr lang="ar-DZ" sz="2400" dirty="0">
                <a:solidFill>
                  <a:schemeClr val="tx1"/>
                </a:solidFill>
                <a:latin typeface="Arabic Typesetting" panose="03020402040406030203" pitchFamily="66" charset="-78"/>
                <a:cs typeface="Arabic Typesetting" panose="03020402040406030203" pitchFamily="66" charset="-78"/>
              </a:rPr>
              <a:t>ثلاث (3) مرات إذا تعلق الأمر بجرائم المتاجرة بالمخدرات والجريمة المنظمة عبر الحدود الوطنية وجرائم تبيض الأموال والجرائم المتعلقة بالتشريع الخاص بالصرف.</a:t>
            </a:r>
            <a:endParaRPr lang="fr-FR" sz="2400" dirty="0">
              <a:solidFill>
                <a:schemeClr val="tx1"/>
              </a:solidFill>
              <a:latin typeface="Arabic Typesetting" panose="03020402040406030203" pitchFamily="66" charset="-78"/>
              <a:cs typeface="Arabic Typesetting" panose="03020402040406030203" pitchFamily="66" charset="-78"/>
            </a:endParaRPr>
          </a:p>
          <a:p>
            <a:pPr marL="0" lvl="0" indent="0" algn="r" rtl="1">
              <a:spcBef>
                <a:spcPts val="0"/>
              </a:spcBef>
              <a:buNone/>
            </a:pPr>
            <a:r>
              <a:rPr lang="ar-DZ" sz="2400" dirty="0">
                <a:solidFill>
                  <a:schemeClr val="tx1"/>
                </a:solidFill>
                <a:latin typeface="Arabic Typesetting" panose="03020402040406030203" pitchFamily="66" charset="-78"/>
                <a:cs typeface="Arabic Typesetting" panose="03020402040406030203" pitchFamily="66" charset="-78"/>
              </a:rPr>
              <a:t>خمس مرات إذا تعلق الأمر بجرائم موصوفة بأفعال إرهابية أو تخريبية.</a:t>
            </a:r>
            <a:endParaRPr lang="fr-FR" sz="2400" dirty="0">
              <a:solidFill>
                <a:schemeClr val="tx1"/>
              </a:solidFill>
              <a:latin typeface="Arabic Typesetting" panose="03020402040406030203" pitchFamily="66" charset="-78"/>
              <a:cs typeface="Arabic Typesetting" panose="03020402040406030203" pitchFamily="66" charset="-78"/>
            </a:endParaRPr>
          </a:p>
          <a:p>
            <a:pPr marL="0" indent="0" algn="r" rtl="1">
              <a:spcBef>
                <a:spcPts val="0"/>
              </a:spcBef>
              <a:buNone/>
            </a:pPr>
            <a:r>
              <a:rPr lang="ar-DZ" sz="2400" dirty="0">
                <a:solidFill>
                  <a:schemeClr val="tx1"/>
                </a:solidFill>
                <a:latin typeface="Arabic Typesetting" panose="03020402040406030203" pitchFamily="66" charset="-78"/>
                <a:cs typeface="Arabic Typesetting" panose="03020402040406030203" pitchFamily="66" charset="-78"/>
              </a:rPr>
              <a:t>إن </a:t>
            </a:r>
            <a:r>
              <a:rPr lang="ar-DZ" sz="2400" dirty="0" err="1">
                <a:solidFill>
                  <a:schemeClr val="tx1"/>
                </a:solidFill>
                <a:latin typeface="Arabic Typesetting" panose="03020402040406030203" pitchFamily="66" charset="-78"/>
                <a:cs typeface="Arabic Typesetting" panose="03020402040406030203" pitchFamily="66" charset="-78"/>
              </a:rPr>
              <a:t>إنتهاك</a:t>
            </a:r>
            <a:r>
              <a:rPr lang="ar-DZ" sz="2400" dirty="0">
                <a:solidFill>
                  <a:schemeClr val="tx1"/>
                </a:solidFill>
                <a:latin typeface="Arabic Typesetting" panose="03020402040406030203" pitchFamily="66" charset="-78"/>
                <a:cs typeface="Arabic Typesetting" panose="03020402040406030203" pitchFamily="66" charset="-78"/>
              </a:rPr>
              <a:t> الأحكام المتعلقة بآجال التوقيف للنظر كما هو مبين في الفقرات السابقة، يعرض ضابط الشرطة القضائية للعقوبات التي يتعرض لها من حبس شخص </a:t>
            </a:r>
            <a:r>
              <a:rPr lang="ar-DZ" sz="2400" dirty="0" smtClean="0">
                <a:solidFill>
                  <a:schemeClr val="tx1"/>
                </a:solidFill>
                <a:latin typeface="Arabic Typesetting" panose="03020402040406030203" pitchFamily="66" charset="-78"/>
                <a:cs typeface="Arabic Typesetting" panose="03020402040406030203" pitchFamily="66" charset="-78"/>
              </a:rPr>
              <a:t>تعسفيا</a:t>
            </a:r>
            <a:endParaRPr lang="fr-FR" sz="1400" dirty="0">
              <a:solidFill>
                <a:schemeClr val="tx1"/>
              </a:solidFill>
            </a:endParaRPr>
          </a:p>
        </p:txBody>
      </p:sp>
    </p:spTree>
    <p:extLst>
      <p:ext uri="{BB962C8B-B14F-4D97-AF65-F5344CB8AC3E}">
        <p14:creationId xmlns:p14="http://schemas.microsoft.com/office/powerpoint/2010/main" val="360500895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823555" y="425160"/>
            <a:ext cx="8596668" cy="2595460"/>
          </a:xfrm>
        </p:spPr>
        <p:txBody>
          <a:bodyPr/>
          <a:lstStyle/>
          <a:p>
            <a:pPr algn="ctr"/>
            <a:r>
              <a:rPr lang="ar-DZ" b="1" dirty="0" smtClean="0">
                <a:solidFill>
                  <a:schemeClr val="tx1"/>
                </a:solidFill>
                <a:latin typeface="Arabic Typesetting" panose="03020402040406030203" pitchFamily="66" charset="-78"/>
                <a:cs typeface="Arabic Typesetting" panose="03020402040406030203" pitchFamily="66" charset="-78"/>
              </a:rPr>
              <a:t>من هم الأشخاص المشار إليهم في المادة 50 من قانون الإجراءات الجزائية؟</a:t>
            </a:r>
            <a:endParaRPr lang="fr-FR" b="1" dirty="0">
              <a:solidFill>
                <a:schemeClr val="tx1"/>
              </a:solidFill>
              <a:latin typeface="Arabic Typesetting" panose="03020402040406030203" pitchFamily="66" charset="-78"/>
              <a:cs typeface="Arabic Typesetting" panose="03020402040406030203" pitchFamily="66" charset="-78"/>
            </a:endParaRPr>
          </a:p>
        </p:txBody>
      </p:sp>
      <p:sp>
        <p:nvSpPr>
          <p:cNvPr id="3" name="Espace réservé du texte 2"/>
          <p:cNvSpPr>
            <a:spLocks noGrp="1"/>
          </p:cNvSpPr>
          <p:nvPr>
            <p:ph type="body" idx="1"/>
          </p:nvPr>
        </p:nvSpPr>
        <p:spPr>
          <a:xfrm>
            <a:off x="664456" y="3548654"/>
            <a:ext cx="8596668" cy="1513914"/>
          </a:xfrm>
        </p:spPr>
        <p:txBody>
          <a:bodyPr>
            <a:noAutofit/>
          </a:bodyPr>
          <a:lstStyle/>
          <a:p>
            <a:pPr algn="ctr"/>
            <a:r>
              <a:rPr lang="ar-DZ" sz="3200" dirty="0">
                <a:latin typeface="Arabic Typesetting" panose="03020402040406030203" pitchFamily="66" charset="-78"/>
                <a:cs typeface="Arabic Typesetting" panose="03020402040406030203" pitchFamily="66" charset="-78"/>
              </a:rPr>
              <a:t>المأمورين بعدم مبارحة مكان </a:t>
            </a:r>
            <a:r>
              <a:rPr lang="ar-DZ" sz="3200" dirty="0" smtClean="0">
                <a:latin typeface="Arabic Typesetting" panose="03020402040406030203" pitchFamily="66" charset="-78"/>
                <a:cs typeface="Arabic Typesetting" panose="03020402040406030203" pitchFamily="66" charset="-78"/>
              </a:rPr>
              <a:t>ارتكاب </a:t>
            </a:r>
            <a:r>
              <a:rPr lang="ar-DZ" sz="3200" dirty="0">
                <a:latin typeface="Arabic Typesetting" panose="03020402040406030203" pitchFamily="66" charset="-78"/>
                <a:cs typeface="Arabic Typesetting" panose="03020402040406030203" pitchFamily="66" charset="-78"/>
              </a:rPr>
              <a:t>الجريمة مع وجود ضدهم دلائل تحمل في </a:t>
            </a:r>
            <a:r>
              <a:rPr lang="ar-DZ" sz="3200" dirty="0" smtClean="0">
                <a:latin typeface="Arabic Typesetting" panose="03020402040406030203" pitchFamily="66" charset="-78"/>
                <a:cs typeface="Arabic Typesetting" panose="03020402040406030203" pitchFamily="66" charset="-78"/>
              </a:rPr>
              <a:t>اشتباههم ارتكاب </a:t>
            </a:r>
            <a:r>
              <a:rPr lang="ar-DZ" sz="3200" dirty="0">
                <a:latin typeface="Arabic Typesetting" panose="03020402040406030203" pitchFamily="66" charset="-78"/>
                <a:cs typeface="Arabic Typesetting" panose="03020402040406030203" pitchFamily="66" charset="-78"/>
              </a:rPr>
              <a:t>الجريمة غير أن الأشخاص </a:t>
            </a:r>
            <a:r>
              <a:rPr lang="ar-DZ" sz="3200" dirty="0" smtClean="0">
                <a:latin typeface="Arabic Typesetting" panose="03020402040406030203" pitchFamily="66" charset="-78"/>
                <a:cs typeface="Arabic Typesetting" panose="03020402040406030203" pitchFamily="66" charset="-78"/>
              </a:rPr>
              <a:t>الذين لا </a:t>
            </a:r>
            <a:r>
              <a:rPr lang="ar-DZ" sz="3200" dirty="0">
                <a:latin typeface="Arabic Typesetting" panose="03020402040406030203" pitchFamily="66" charset="-78"/>
                <a:cs typeface="Arabic Typesetting" panose="03020402040406030203" pitchFamily="66" charset="-78"/>
              </a:rPr>
              <a:t>تقوم </a:t>
            </a:r>
            <a:r>
              <a:rPr lang="ar-DZ" sz="3200" dirty="0" smtClean="0">
                <a:latin typeface="Arabic Typesetting" panose="03020402040406030203" pitchFamily="66" charset="-78"/>
                <a:cs typeface="Arabic Typesetting" panose="03020402040406030203" pitchFamily="66" charset="-78"/>
              </a:rPr>
              <a:t>ضدهم </a:t>
            </a:r>
            <a:r>
              <a:rPr lang="ar-DZ" sz="3200" dirty="0">
                <a:latin typeface="Arabic Typesetting" panose="03020402040406030203" pitchFamily="66" charset="-78"/>
                <a:cs typeface="Arabic Typesetting" panose="03020402040406030203" pitchFamily="66" charset="-78"/>
              </a:rPr>
              <a:t>دلائل </a:t>
            </a:r>
            <a:r>
              <a:rPr lang="ar-DZ" sz="3200" dirty="0" smtClean="0">
                <a:latin typeface="Arabic Typesetting" panose="03020402040406030203" pitchFamily="66" charset="-78"/>
                <a:cs typeface="Arabic Typesetting" panose="03020402040406030203" pitchFamily="66" charset="-78"/>
              </a:rPr>
              <a:t>لارتكابهم </a:t>
            </a:r>
            <a:r>
              <a:rPr lang="ar-DZ" sz="3200" dirty="0">
                <a:latin typeface="Arabic Typesetting" panose="03020402040406030203" pitchFamily="66" charset="-78"/>
                <a:cs typeface="Arabic Typesetting" panose="03020402040406030203" pitchFamily="66" charset="-78"/>
              </a:rPr>
              <a:t>أو محاولة </a:t>
            </a:r>
            <a:r>
              <a:rPr lang="ar-DZ" sz="3200" dirty="0" smtClean="0">
                <a:latin typeface="Arabic Typesetting" panose="03020402040406030203" pitchFamily="66" charset="-78"/>
                <a:cs typeface="Arabic Typesetting" panose="03020402040406030203" pitchFamily="66" charset="-78"/>
              </a:rPr>
              <a:t>ارتكابهم </a:t>
            </a:r>
            <a:r>
              <a:rPr lang="ar-DZ" sz="3200" dirty="0">
                <a:latin typeface="Arabic Typesetting" panose="03020402040406030203" pitchFamily="66" charset="-78"/>
                <a:cs typeface="Arabic Typesetting" panose="03020402040406030203" pitchFamily="66" charset="-78"/>
              </a:rPr>
              <a:t>الجرم لا يجوز توقيفهم سوى المدة اللازمة لأخذ أقوالهم ( </a:t>
            </a:r>
            <a:r>
              <a:rPr lang="ar-DZ" sz="3200" dirty="0" smtClean="0">
                <a:latin typeface="Arabic Typesetting" panose="03020402040406030203" pitchFamily="66" charset="-78"/>
                <a:cs typeface="Arabic Typesetting" panose="03020402040406030203" pitchFamily="66" charset="-78"/>
              </a:rPr>
              <a:t>م:3/51 </a:t>
            </a:r>
            <a:r>
              <a:rPr lang="ar-DZ" sz="3200" dirty="0" err="1">
                <a:latin typeface="Arabic Typesetting" panose="03020402040406030203" pitchFamily="66" charset="-78"/>
                <a:cs typeface="Arabic Typesetting" panose="03020402040406030203" pitchFamily="66" charset="-78"/>
              </a:rPr>
              <a:t>إج</a:t>
            </a:r>
            <a:r>
              <a:rPr lang="ar-DZ" sz="3200" dirty="0">
                <a:latin typeface="Arabic Typesetting" panose="03020402040406030203" pitchFamily="66" charset="-78"/>
                <a:cs typeface="Arabic Typesetting" panose="03020402040406030203" pitchFamily="66" charset="-78"/>
              </a:rPr>
              <a:t> ج)</a:t>
            </a:r>
            <a:endParaRPr lang="fr-FR" sz="32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753366683"/>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DZ" sz="4000" b="1"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ماهي الضمانات المقدمة من طرف القانون والتي أحاط بها هذا الإجراء؟</a:t>
            </a:r>
            <a:endParaRPr lang="fr-FR" sz="4000" b="1"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pic>
        <p:nvPicPr>
          <p:cNvPr id="4" name="Espace réservé du contenu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77863" y="2534131"/>
            <a:ext cx="4183062" cy="3134350"/>
          </a:xfrm>
        </p:spPr>
      </p:pic>
      <p:sp>
        <p:nvSpPr>
          <p:cNvPr id="6" name="Espace réservé du contenu 5"/>
          <p:cNvSpPr>
            <a:spLocks noGrp="1"/>
          </p:cNvSpPr>
          <p:nvPr>
            <p:ph sz="half" idx="2"/>
          </p:nvPr>
        </p:nvSpPr>
        <p:spPr/>
        <p:txBody>
          <a:bodyPr>
            <a:normAutofit/>
          </a:bodyPr>
          <a:lstStyle/>
          <a:p>
            <a:pPr algn="r" rtl="1"/>
            <a:r>
              <a:rPr lang="ar-DZ" sz="3200" dirty="0">
                <a:solidFill>
                  <a:schemeClr val="tx1"/>
                </a:solidFill>
                <a:latin typeface="Arabic Typesetting" panose="03020402040406030203" pitchFamily="66" charset="-78"/>
                <a:cs typeface="Arabic Typesetting" panose="03020402040406030203" pitchFamily="66" charset="-78"/>
              </a:rPr>
              <a:t>المشرع الجزائري قد أقر نصوصا دستورية تضمن تقييد اللجوء إلى التوقيف للنظر وهذا ما أقرته المادة </a:t>
            </a:r>
            <a:r>
              <a:rPr lang="ar-DZ" sz="3200" dirty="0" smtClean="0">
                <a:solidFill>
                  <a:schemeClr val="tx1"/>
                </a:solidFill>
                <a:latin typeface="Arabic Typesetting" panose="03020402040406030203" pitchFamily="66" charset="-78"/>
                <a:cs typeface="Arabic Typesetting" panose="03020402040406030203" pitchFamily="66" charset="-78"/>
              </a:rPr>
              <a:t>45 </a:t>
            </a:r>
            <a:r>
              <a:rPr lang="ar-DZ" sz="3200" dirty="0">
                <a:solidFill>
                  <a:schemeClr val="tx1"/>
                </a:solidFill>
                <a:latin typeface="Arabic Typesetting" panose="03020402040406030203" pitchFamily="66" charset="-78"/>
                <a:cs typeface="Arabic Typesetting" panose="03020402040406030203" pitchFamily="66" charset="-78"/>
              </a:rPr>
              <a:t>من الدستور الجزائري: "يخضع التوقيف للنظر في مجال التحريات الجزائية للرقابة القضائية، </a:t>
            </a:r>
            <a:r>
              <a:rPr lang="ar-DZ" sz="3200" dirty="0" smtClean="0">
                <a:solidFill>
                  <a:schemeClr val="tx1"/>
                </a:solidFill>
                <a:latin typeface="Arabic Typesetting" panose="03020402040406030203" pitchFamily="66" charset="-78"/>
                <a:cs typeface="Arabic Typesetting" panose="03020402040406030203" pitchFamily="66" charset="-78"/>
              </a:rPr>
              <a:t>ولا يمكن </a:t>
            </a:r>
            <a:r>
              <a:rPr lang="ar-DZ" sz="3200" dirty="0">
                <a:solidFill>
                  <a:schemeClr val="tx1"/>
                </a:solidFill>
                <a:latin typeface="Arabic Typesetting" panose="03020402040406030203" pitchFamily="66" charset="-78"/>
                <a:cs typeface="Arabic Typesetting" panose="03020402040406030203" pitchFamily="66" charset="-78"/>
              </a:rPr>
              <a:t>أن يتجاوز مدة ثمان وأربعين (48) ساعة". </a:t>
            </a:r>
            <a:endParaRPr lang="fr-FR" sz="3200" dirty="0">
              <a:solidFill>
                <a:schemeClr val="tx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227767577"/>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32647" y="1558500"/>
            <a:ext cx="8596668" cy="2595460"/>
          </a:xfrm>
        </p:spPr>
        <p:txBody>
          <a:bodyPr>
            <a:normAutofit fontScale="90000"/>
          </a:bodyPr>
          <a:lstStyle/>
          <a:p>
            <a:pPr marL="571500" indent="-571500" algn="r" rtl="1">
              <a:buFont typeface="Arial" panose="020B0604020202020204" pitchFamily="34" charset="0"/>
              <a:buChar char="•"/>
            </a:pPr>
            <a:r>
              <a:rPr lang="ar-DZ" sz="3600" dirty="0">
                <a:solidFill>
                  <a:schemeClr val="tx1"/>
                </a:solidFill>
                <a:latin typeface="Arabic Typesetting" panose="03020402040406030203" pitchFamily="66" charset="-78"/>
                <a:cs typeface="Arabic Typesetting" panose="03020402040406030203" pitchFamily="66" charset="-78"/>
              </a:rPr>
              <a:t>كما يجب على ضابط الشرطة القضائية أن يضع تحت تصرف الشخص الموقوف تحت النظر كل وسيلة تمكنه من الاتصال فورا بعائلته سواء كان أحد الأصول أو الفروع أو الإخوة أو الزوج حسب اختياره، وهذا ما حددته المادة 02/45 من الدستور: "يملك الشخص الذي يوقف للنظر حق الاتصال فورا بأسرته" ومن زيارتهم لهم أو الاتصال بمحاميه مع مراعاة سرية التحريات وحسن سيرها  أو </a:t>
            </a:r>
            <a:r>
              <a:rPr lang="ar-DZ" sz="3600" dirty="0" err="1">
                <a:solidFill>
                  <a:schemeClr val="tx1"/>
                </a:solidFill>
                <a:latin typeface="Arabic Typesetting" panose="03020402040406030203" pitchFamily="66" charset="-78"/>
                <a:cs typeface="Arabic Typesetting" panose="03020402040406030203" pitchFamily="66" charset="-78"/>
              </a:rPr>
              <a:t>الإتصال</a:t>
            </a:r>
            <a:r>
              <a:rPr lang="ar-DZ" sz="3600" dirty="0">
                <a:solidFill>
                  <a:schemeClr val="tx1"/>
                </a:solidFill>
                <a:latin typeface="Arabic Typesetting" panose="03020402040406030203" pitchFamily="66" charset="-78"/>
                <a:cs typeface="Arabic Typesetting" panose="03020402040406030203" pitchFamily="66" charset="-78"/>
              </a:rPr>
              <a:t> بمحاميه مع مراعاة سرية التحريات وحسن سيرها, وهو نفس ما نصت عليه المادة 51 مكرر1 ق إ ج </a:t>
            </a:r>
            <a:r>
              <a:rPr lang="fr-FR" dirty="0">
                <a:solidFill>
                  <a:schemeClr val="tx1"/>
                </a:solidFill>
                <a:latin typeface="Arabic Typesetting" panose="03020402040406030203" pitchFamily="66" charset="-78"/>
                <a:cs typeface="Arabic Typesetting" panose="03020402040406030203" pitchFamily="66" charset="-78"/>
              </a:rPr>
              <a:t/>
            </a:r>
            <a:br>
              <a:rPr lang="fr-FR" dirty="0">
                <a:solidFill>
                  <a:schemeClr val="tx1"/>
                </a:solidFill>
                <a:latin typeface="Arabic Typesetting" panose="03020402040406030203" pitchFamily="66" charset="-78"/>
                <a:cs typeface="Arabic Typesetting" panose="03020402040406030203" pitchFamily="66" charset="-78"/>
              </a:rPr>
            </a:br>
            <a:endParaRPr lang="fr-FR" dirty="0"/>
          </a:p>
        </p:txBody>
      </p:sp>
      <p:sp>
        <p:nvSpPr>
          <p:cNvPr id="3" name="Espace réservé du texte 2"/>
          <p:cNvSpPr>
            <a:spLocks noGrp="1"/>
          </p:cNvSpPr>
          <p:nvPr>
            <p:ph type="body" idx="1"/>
          </p:nvPr>
        </p:nvSpPr>
        <p:spPr>
          <a:xfrm>
            <a:off x="316727" y="4038051"/>
            <a:ext cx="8596668" cy="1513914"/>
          </a:xfrm>
        </p:spPr>
        <p:txBody>
          <a:bodyPr>
            <a:noAutofit/>
          </a:bodyPr>
          <a:lstStyle/>
          <a:p>
            <a:pPr marL="457200" indent="-457200" algn="l" rtl="1">
              <a:buFont typeface="Arial" panose="020B0604020202020204" pitchFamily="34" charset="0"/>
              <a:buChar char="•"/>
            </a:pPr>
            <a:r>
              <a:rPr lang="ar-DZ" sz="3200" dirty="0">
                <a:latin typeface="Arabic Typesetting" panose="03020402040406030203" pitchFamily="66" charset="-78"/>
                <a:cs typeface="Arabic Typesetting" panose="03020402040406030203" pitchFamily="66" charset="-78"/>
              </a:rPr>
              <a:t>يقرر القانون وجوب أن يخضع كل موقوف للنظر في مركز الشرطة أو الدرك لفحص طبي عقب </a:t>
            </a:r>
            <a:r>
              <a:rPr lang="ar-DZ" sz="3200" dirty="0" err="1">
                <a:latin typeface="Arabic Typesetting" panose="03020402040406030203" pitchFamily="66" charset="-78"/>
                <a:cs typeface="Arabic Typesetting" panose="03020402040406030203" pitchFamily="66" charset="-78"/>
              </a:rPr>
              <a:t>إنتهاء</a:t>
            </a:r>
            <a:r>
              <a:rPr lang="ar-DZ" sz="3200" dirty="0">
                <a:latin typeface="Arabic Typesetting" panose="03020402040406030203" pitchFamily="66" charset="-78"/>
                <a:cs typeface="Arabic Typesetting" panose="03020402040406030203" pitchFamily="66" charset="-78"/>
              </a:rPr>
              <a:t> عملية التوقيف للنظر بناء على طلبه وهو فحص يجريه طبيب يختاره الموقوف أو محاميه أو عائلته، مع وجوب إخطار الشخص الموقوف للنظر من طرف الضابط بهذا الحق (المادة 51 مكرر 1الفقرة 8 من ق </a:t>
            </a:r>
            <a:r>
              <a:rPr lang="ar-DZ" sz="3200" dirty="0" err="1">
                <a:latin typeface="Arabic Typesetting" panose="03020402040406030203" pitchFamily="66" charset="-78"/>
                <a:cs typeface="Arabic Typesetting" panose="03020402040406030203" pitchFamily="66" charset="-78"/>
              </a:rPr>
              <a:t>إج</a:t>
            </a:r>
            <a:r>
              <a:rPr lang="ar-DZ" sz="3200" dirty="0">
                <a:latin typeface="Arabic Typesetting" panose="03020402040406030203" pitchFamily="66" charset="-78"/>
                <a:cs typeface="Arabic Typesetting" panose="03020402040406030203" pitchFamily="66" charset="-78"/>
              </a:rPr>
              <a:t> ج).</a:t>
            </a:r>
            <a:endParaRPr lang="fr-FR" sz="3200" dirty="0">
              <a:latin typeface="Arabic Typesetting" panose="03020402040406030203" pitchFamily="66" charset="-78"/>
              <a:cs typeface="Arabic Typesetting" panose="03020402040406030203" pitchFamily="66" charset="-78"/>
            </a:endParaRPr>
          </a:p>
          <a:p>
            <a:pPr algn="r"/>
            <a:endParaRPr lang="fr-FR" sz="32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427998704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DZ" sz="4000" b="1" u="sng" dirty="0" smtClean="0">
                <a:solidFill>
                  <a:schemeClr val="tx1"/>
                </a:solidFill>
                <a:effectLst>
                  <a:outerShdw blurRad="38100" dist="38100" dir="2700000" algn="tl">
                    <a:srgbClr val="000000">
                      <a:alpha val="43137"/>
                    </a:srgbClr>
                  </a:outerShdw>
                </a:effectLst>
              </a:rPr>
              <a:t>5</a:t>
            </a:r>
            <a:r>
              <a:rPr lang="ar-DZ" sz="6600" b="1" u="sng"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التفتيش</a:t>
            </a:r>
            <a:endParaRPr lang="fr-FR" sz="6600" b="1" u="sng"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11817" y="2134830"/>
            <a:ext cx="3881437" cy="3881437"/>
          </a:xfrm>
        </p:spPr>
      </p:pic>
    </p:spTree>
    <p:extLst>
      <p:ext uri="{BB962C8B-B14F-4D97-AF65-F5344CB8AC3E}">
        <p14:creationId xmlns:p14="http://schemas.microsoft.com/office/powerpoint/2010/main" val="1326789863"/>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21585" y="239381"/>
            <a:ext cx="8596668" cy="1320800"/>
          </a:xfrm>
        </p:spPr>
        <p:txBody>
          <a:bodyPr>
            <a:noAutofit/>
          </a:bodyPr>
          <a:lstStyle/>
          <a:p>
            <a:pPr algn="r"/>
            <a:r>
              <a:rPr lang="ar-DZ" sz="2800" dirty="0">
                <a:solidFill>
                  <a:schemeClr val="tx1"/>
                </a:solidFill>
                <a:latin typeface="Arabic Typesetting" panose="03020402040406030203" pitchFamily="66" charset="-78"/>
                <a:cs typeface="Arabic Typesetting" panose="03020402040406030203" pitchFamily="66" charset="-78"/>
              </a:rPr>
              <a:t>تضمن الدولة حرمة المساكن ويجرم فعل </a:t>
            </a:r>
            <a:r>
              <a:rPr lang="ar-DZ" sz="2800" dirty="0" smtClean="0">
                <a:solidFill>
                  <a:schemeClr val="tx1"/>
                </a:solidFill>
                <a:latin typeface="Arabic Typesetting" panose="03020402040406030203" pitchFamily="66" charset="-78"/>
                <a:cs typeface="Arabic Typesetting" panose="03020402040406030203" pitchFamily="66" charset="-78"/>
              </a:rPr>
              <a:t>الاعتداء </a:t>
            </a:r>
            <a:r>
              <a:rPr lang="ar-DZ" sz="2800" dirty="0">
                <a:solidFill>
                  <a:schemeClr val="tx1"/>
                </a:solidFill>
                <a:latin typeface="Arabic Typesetting" panose="03020402040406030203" pitchFamily="66" charset="-78"/>
                <a:cs typeface="Arabic Typesetting" panose="03020402040406030203" pitchFamily="66" charset="-78"/>
              </a:rPr>
              <a:t>عليها، لكن وفي سبيل محاربة الجريمة الخطيرة يمكن لضابط الشرطة القضائية وبمناسبة جناية أو جنحة متلبس بها أن يقوم بتفتيش المساكن طبقا لنص المادة 44 من ق إ ج </a:t>
            </a:r>
            <a:r>
              <a:rPr lang="ar-DZ" sz="2800" dirty="0" err="1">
                <a:solidFill>
                  <a:schemeClr val="tx1"/>
                </a:solidFill>
                <a:latin typeface="Arabic Typesetting" panose="03020402040406030203" pitchFamily="66" charset="-78"/>
                <a:cs typeface="Arabic Typesetting" panose="03020402040406030203" pitchFamily="66" charset="-78"/>
              </a:rPr>
              <a:t>ج</a:t>
            </a:r>
            <a:r>
              <a:rPr lang="ar-DZ" sz="2800" dirty="0">
                <a:solidFill>
                  <a:schemeClr val="tx1"/>
                </a:solidFill>
                <a:latin typeface="Arabic Typesetting" panose="03020402040406030203" pitchFamily="66" charset="-78"/>
                <a:cs typeface="Arabic Typesetting" panose="03020402040406030203" pitchFamily="66" charset="-78"/>
              </a:rPr>
              <a:t> ،  وذلك فيما يتعلق بمساكن الأشخاص الذين يكونوا قد ساهموا في الجناية أو الجنحة أو يجوزون على أوراق أو أشياء لها صلة بالأفعال </a:t>
            </a:r>
            <a:r>
              <a:rPr lang="ar-DZ" sz="2800" dirty="0" smtClean="0">
                <a:solidFill>
                  <a:schemeClr val="tx1"/>
                </a:solidFill>
                <a:latin typeface="Arabic Typesetting" panose="03020402040406030203" pitchFamily="66" charset="-78"/>
                <a:cs typeface="Arabic Typesetting" panose="03020402040406030203" pitchFamily="66" charset="-78"/>
              </a:rPr>
              <a:t>المجرمة</a:t>
            </a:r>
            <a:endParaRPr lang="fr-FR" sz="4000" dirty="0"/>
          </a:p>
        </p:txBody>
      </p:sp>
      <p:sp>
        <p:nvSpPr>
          <p:cNvPr id="4" name="Espace réservé du contenu 3"/>
          <p:cNvSpPr>
            <a:spLocks noGrp="1"/>
          </p:cNvSpPr>
          <p:nvPr>
            <p:ph sz="half" idx="2"/>
          </p:nvPr>
        </p:nvSpPr>
        <p:spPr>
          <a:xfrm>
            <a:off x="1640050" y="2109466"/>
            <a:ext cx="4185623" cy="3478466"/>
          </a:xfrm>
        </p:spPr>
        <p:txBody>
          <a:bodyPr>
            <a:noAutofit/>
          </a:bodyPr>
          <a:lstStyle/>
          <a:p>
            <a:pPr marL="0" indent="0" algn="r" rtl="1">
              <a:buNone/>
            </a:pPr>
            <a:r>
              <a:rPr lang="ar-DZ" sz="2400" dirty="0" smtClean="0">
                <a:latin typeface="Arabic Typesetting" panose="03020402040406030203" pitchFamily="66" charset="-78"/>
                <a:cs typeface="Arabic Typesetting" panose="03020402040406030203" pitchFamily="66" charset="-78"/>
              </a:rPr>
              <a:t>- يجب </a:t>
            </a:r>
            <a:r>
              <a:rPr lang="ar-DZ" sz="2400" dirty="0">
                <a:latin typeface="Arabic Typesetting" panose="03020402040406030203" pitchFamily="66" charset="-78"/>
                <a:cs typeface="Arabic Typesetting" panose="03020402040406030203" pitchFamily="66" charset="-78"/>
              </a:rPr>
              <a:t>أن يتم التفتيش بحضور صاحب البيت فإن لم يتمكن من الحضور كلفه بتعيين ممثل عنه في حالة </a:t>
            </a:r>
            <a:r>
              <a:rPr lang="ar-DZ" sz="2400" dirty="0" err="1">
                <a:latin typeface="Arabic Typesetting" panose="03020402040406030203" pitchFamily="66" charset="-78"/>
                <a:cs typeface="Arabic Typesetting" panose="03020402040406030203" pitchFamily="66" charset="-78"/>
              </a:rPr>
              <a:t>إمتناعه</a:t>
            </a:r>
            <a:r>
              <a:rPr lang="ar-DZ" sz="2400" dirty="0">
                <a:latin typeface="Arabic Typesetting" panose="03020402040406030203" pitchFamily="66" charset="-78"/>
                <a:cs typeface="Arabic Typesetting" panose="03020402040406030203" pitchFamily="66" charset="-78"/>
              </a:rPr>
              <a:t> عن ذلك أو كونه هاربا يجب أن تتم عملية التفتيش بحضور شاهدين من غير الموظفين الخاضعين لسلطته (المواد 45 و 47 </a:t>
            </a:r>
            <a:r>
              <a:rPr lang="ar-DZ" sz="2400" dirty="0" err="1">
                <a:latin typeface="Arabic Typesetting" panose="03020402040406030203" pitchFamily="66" charset="-78"/>
                <a:cs typeface="Arabic Typesetting" panose="03020402040406030203" pitchFamily="66" charset="-78"/>
              </a:rPr>
              <a:t>إج</a:t>
            </a:r>
            <a:r>
              <a:rPr lang="ar-DZ" sz="2400" dirty="0">
                <a:latin typeface="Arabic Typesetting" panose="03020402040406030203" pitchFamily="66" charset="-78"/>
                <a:cs typeface="Arabic Typesetting" panose="03020402040406030203" pitchFamily="66" charset="-78"/>
              </a:rPr>
              <a:t>)، وإذا حدث أثناء التحري في جريمة متلبس بها أو تحقيق متعلق بإحدى الجرائم المنصوص عليها في المادة 47 فقرة 3 من ق إ ج أن كان الشخص الذي يتم تفتيش مسكنه موقوفا للنظر أو محبوسا في مكان آخر وأن الحال يقضي عدم نقله إلى ذلك المكان بسبب مخاطر جسمية قد تمس بالنظام العام أو </a:t>
            </a:r>
            <a:r>
              <a:rPr lang="ar-DZ" sz="2400" dirty="0" err="1">
                <a:latin typeface="Arabic Typesetting" panose="03020402040406030203" pitchFamily="66" charset="-78"/>
                <a:cs typeface="Arabic Typesetting" panose="03020402040406030203" pitchFamily="66" charset="-78"/>
              </a:rPr>
              <a:t>إحتمال</a:t>
            </a:r>
            <a:r>
              <a:rPr lang="ar-DZ" sz="2400" dirty="0">
                <a:latin typeface="Arabic Typesetting" panose="03020402040406030203" pitchFamily="66" charset="-78"/>
                <a:cs typeface="Arabic Typesetting" panose="03020402040406030203" pitchFamily="66" charset="-78"/>
              </a:rPr>
              <a:t> فراره أو </a:t>
            </a:r>
            <a:r>
              <a:rPr lang="ar-DZ" sz="2400" dirty="0" err="1">
                <a:latin typeface="Arabic Typesetting" panose="03020402040406030203" pitchFamily="66" charset="-78"/>
                <a:cs typeface="Arabic Typesetting" panose="03020402040406030203" pitchFamily="66" charset="-78"/>
              </a:rPr>
              <a:t>إختفاء</a:t>
            </a:r>
            <a:r>
              <a:rPr lang="ar-DZ" sz="2400" dirty="0">
                <a:latin typeface="Arabic Typesetting" panose="03020402040406030203" pitchFamily="66" charset="-78"/>
                <a:cs typeface="Arabic Typesetting" panose="03020402040406030203" pitchFamily="66" charset="-78"/>
              </a:rPr>
              <a:t> الأدلة خلال المدة اللازمة لنقله، يمكن أن يجري التفتيش بعد الموافقة المسبقة من وكيل الجمهورية أو قاضي التحقيق وبحضور شاهدين مسخرين من غير الموظفين لسلطة ضابط الشرطة القضائية أو بحضور ممثل يعينه صاحب المسكن محل </a:t>
            </a:r>
            <a:r>
              <a:rPr lang="ar-DZ" sz="2400" dirty="0" smtClean="0">
                <a:latin typeface="Arabic Typesetting" panose="03020402040406030203" pitchFamily="66" charset="-78"/>
                <a:cs typeface="Arabic Typesetting" panose="03020402040406030203" pitchFamily="66" charset="-78"/>
              </a:rPr>
              <a:t>التفتيش</a:t>
            </a:r>
            <a:endParaRPr lang="fr-FR" sz="2000" dirty="0">
              <a:latin typeface="Arabic Typesetting" panose="03020402040406030203" pitchFamily="66" charset="-78"/>
              <a:cs typeface="Arabic Typesetting" panose="03020402040406030203" pitchFamily="66" charset="-78"/>
            </a:endParaRPr>
          </a:p>
        </p:txBody>
      </p:sp>
      <p:sp>
        <p:nvSpPr>
          <p:cNvPr id="5" name="Espace réservé du texte 4"/>
          <p:cNvSpPr>
            <a:spLocks noGrp="1"/>
          </p:cNvSpPr>
          <p:nvPr>
            <p:ph type="body" sz="quarter" idx="3"/>
          </p:nvPr>
        </p:nvSpPr>
        <p:spPr>
          <a:xfrm>
            <a:off x="6968697" y="2658462"/>
            <a:ext cx="4403347" cy="576262"/>
          </a:xfrm>
        </p:spPr>
        <p:txBody>
          <a:bodyPr/>
          <a:lstStyle/>
          <a:p>
            <a:pPr algn="ctr"/>
            <a:r>
              <a:rPr lang="ar-DZ" sz="2800" u="sng" dirty="0" smtClean="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شروطه تفتيش المساكن</a:t>
            </a:r>
            <a:endParaRPr lang="fr-FR" sz="2800" u="sng"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6" name="Espace réservé du contenu 5"/>
          <p:cNvSpPr>
            <a:spLocks noGrp="1"/>
          </p:cNvSpPr>
          <p:nvPr>
            <p:ph sz="quarter" idx="4"/>
          </p:nvPr>
        </p:nvSpPr>
        <p:spPr>
          <a:xfrm>
            <a:off x="6968697" y="3234724"/>
            <a:ext cx="4185617" cy="3304117"/>
          </a:xfrm>
        </p:spPr>
        <p:txBody>
          <a:bodyPr>
            <a:normAutofit fontScale="92500"/>
          </a:bodyPr>
          <a:lstStyle/>
          <a:p>
            <a:pPr marL="0" indent="0" algn="r" rtl="1">
              <a:spcBef>
                <a:spcPts val="0"/>
              </a:spcBef>
              <a:buNone/>
            </a:pPr>
            <a:r>
              <a:rPr lang="ar-DZ" sz="2400" dirty="0" smtClean="0">
                <a:solidFill>
                  <a:schemeClr val="tx1"/>
                </a:solidFill>
                <a:latin typeface="Arabic Typesetting" panose="03020402040406030203" pitchFamily="66" charset="-78"/>
                <a:cs typeface="Arabic Typesetting" panose="03020402040406030203" pitchFamily="66" charset="-78"/>
              </a:rPr>
              <a:t>- ضرورة </a:t>
            </a:r>
            <a:r>
              <a:rPr lang="ar-DZ" sz="2400" dirty="0">
                <a:solidFill>
                  <a:schemeClr val="tx1"/>
                </a:solidFill>
                <a:latin typeface="Arabic Typesetting" panose="03020402040406030203" pitchFamily="66" charset="-78"/>
                <a:cs typeface="Arabic Typesetting" panose="03020402040406030203" pitchFamily="66" charset="-78"/>
              </a:rPr>
              <a:t>الحصول على ترخيص من وكيل </a:t>
            </a:r>
            <a:r>
              <a:rPr lang="ar-DZ" sz="2400" dirty="0" smtClean="0">
                <a:solidFill>
                  <a:schemeClr val="tx1"/>
                </a:solidFill>
                <a:latin typeface="Arabic Typesetting" panose="03020402040406030203" pitchFamily="66" charset="-78"/>
                <a:cs typeface="Arabic Typesetting" panose="03020402040406030203" pitchFamily="66" charset="-78"/>
              </a:rPr>
              <a:t>الجمهورية,</a:t>
            </a:r>
          </a:p>
          <a:p>
            <a:pPr marL="0" indent="0" algn="r" rtl="1">
              <a:spcBef>
                <a:spcPts val="0"/>
              </a:spcBef>
              <a:buNone/>
            </a:pPr>
            <a:r>
              <a:rPr lang="ar-DZ" sz="2400" smtClean="0">
                <a:solidFill>
                  <a:schemeClr val="tx1"/>
                </a:solidFill>
                <a:latin typeface="Arabic Typesetting" panose="03020402040406030203" pitchFamily="66" charset="-78"/>
                <a:cs typeface="Arabic Typesetting" panose="03020402040406030203" pitchFamily="66" charset="-78"/>
              </a:rPr>
              <a:t> ويجب </a:t>
            </a:r>
            <a:r>
              <a:rPr lang="ar-DZ" sz="2400" dirty="0">
                <a:solidFill>
                  <a:schemeClr val="tx1"/>
                </a:solidFill>
                <a:latin typeface="Arabic Typesetting" panose="03020402040406030203" pitchFamily="66" charset="-78"/>
                <a:cs typeface="Arabic Typesetting" panose="03020402040406030203" pitchFamily="66" charset="-78"/>
              </a:rPr>
              <a:t>أن يكون هذا الترخيص متضمن بيان وصف الجرم موضوع البحث عن الدليل وعنوان الأماكن التي سيتم زيارتها وتفتيشها وإجراء الحجز فيها وذلك تحت طائلة البطلان (الفقرة3 من المادة 44 ق </a:t>
            </a:r>
            <a:r>
              <a:rPr lang="ar-DZ" sz="2400" dirty="0" err="1" smtClean="0">
                <a:solidFill>
                  <a:schemeClr val="tx1"/>
                </a:solidFill>
                <a:latin typeface="Arabic Typesetting" panose="03020402040406030203" pitchFamily="66" charset="-78"/>
                <a:cs typeface="Arabic Typesetting" panose="03020402040406030203" pitchFamily="66" charset="-78"/>
              </a:rPr>
              <a:t>إج</a:t>
            </a:r>
            <a:r>
              <a:rPr lang="ar-DZ" sz="2400" dirty="0" smtClean="0">
                <a:solidFill>
                  <a:schemeClr val="tx1"/>
                </a:solidFill>
                <a:latin typeface="Arabic Typesetting" panose="03020402040406030203" pitchFamily="66" charset="-78"/>
                <a:cs typeface="Arabic Typesetting" panose="03020402040406030203" pitchFamily="66" charset="-78"/>
              </a:rPr>
              <a:t>)</a:t>
            </a:r>
          </a:p>
          <a:p>
            <a:pPr marL="0" indent="0" algn="r" rtl="1">
              <a:spcBef>
                <a:spcPts val="0"/>
              </a:spcBef>
              <a:buNone/>
            </a:pPr>
            <a:r>
              <a:rPr lang="ar-DZ" sz="2400" dirty="0" smtClean="0">
                <a:solidFill>
                  <a:schemeClr val="tx1"/>
                </a:solidFill>
                <a:latin typeface="Arabic Typesetting" panose="03020402040406030203" pitchFamily="66" charset="-78"/>
                <a:cs typeface="Arabic Typesetting" panose="03020402040406030203" pitchFamily="66" charset="-78"/>
              </a:rPr>
              <a:t> استظهار </a:t>
            </a:r>
            <a:r>
              <a:rPr lang="ar-DZ" sz="2400" dirty="0">
                <a:solidFill>
                  <a:schemeClr val="tx1"/>
                </a:solidFill>
                <a:latin typeface="Arabic Typesetting" panose="03020402040406030203" pitchFamily="66" charset="-78"/>
                <a:cs typeface="Arabic Typesetting" panose="03020402040406030203" pitchFamily="66" charset="-78"/>
              </a:rPr>
              <a:t>هذا الإذن قبل الدخول </a:t>
            </a:r>
            <a:endParaRPr lang="ar-DZ" sz="2400" dirty="0" smtClean="0">
              <a:solidFill>
                <a:schemeClr val="tx1"/>
              </a:solidFill>
              <a:latin typeface="Arabic Typesetting" panose="03020402040406030203" pitchFamily="66" charset="-78"/>
              <a:cs typeface="Arabic Typesetting" panose="03020402040406030203" pitchFamily="66" charset="-78"/>
            </a:endParaRPr>
          </a:p>
          <a:p>
            <a:pPr marL="0" indent="0" algn="r" rtl="1">
              <a:spcBef>
                <a:spcPts val="0"/>
              </a:spcBef>
              <a:buNone/>
            </a:pPr>
            <a:r>
              <a:rPr lang="ar-DZ" sz="2400" dirty="0" smtClean="0">
                <a:solidFill>
                  <a:schemeClr val="tx1"/>
                </a:solidFill>
                <a:latin typeface="Arabic Typesetting" panose="03020402040406030203" pitchFamily="66" charset="-78"/>
                <a:cs typeface="Arabic Typesetting" panose="03020402040406030203" pitchFamily="66" charset="-78"/>
              </a:rPr>
              <a:t>- أن </a:t>
            </a:r>
            <a:r>
              <a:rPr lang="ar-DZ" sz="2400" dirty="0">
                <a:solidFill>
                  <a:schemeClr val="tx1"/>
                </a:solidFill>
                <a:latin typeface="Arabic Typesetting" panose="03020402040406030203" pitchFamily="66" charset="-78"/>
                <a:cs typeface="Arabic Typesetting" panose="03020402040406030203" pitchFamily="66" charset="-78"/>
              </a:rPr>
              <a:t>يتم التفتيش ما بين الخامسة صباحا والثامنة ليلا ما لم يطلب صاحب المنزل ذلك أو توجه نداءات من الداخل أو كان إجراء التفتيش بقصد التحقيق في الجرائم المنصوص عليها بالمواد من 342 إلى 348 من قانون العقوبات</a:t>
            </a:r>
            <a:r>
              <a:rPr lang="ar-DZ" dirty="0" smtClean="0"/>
              <a:t>.</a:t>
            </a:r>
            <a:endParaRPr lang="fr-FR" dirty="0"/>
          </a:p>
        </p:txBody>
      </p:sp>
    </p:spTree>
    <p:extLst>
      <p:ext uri="{BB962C8B-B14F-4D97-AF65-F5344CB8AC3E}">
        <p14:creationId xmlns:p14="http://schemas.microsoft.com/office/powerpoint/2010/main" val="3144705464"/>
      </p:ext>
    </p:extLst>
  </p:cSld>
  <p:clrMapOvr>
    <a:masterClrMapping/>
  </p:clrMapOvr>
  <p:transition spd="med">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59914" y="442175"/>
            <a:ext cx="8596668" cy="1320800"/>
          </a:xfrm>
        </p:spPr>
        <p:txBody>
          <a:bodyPr>
            <a:normAutofit/>
          </a:bodyPr>
          <a:lstStyle/>
          <a:p>
            <a:pPr algn="ctr"/>
            <a:r>
              <a:rPr lang="ar-DZ" sz="4400" u="sng"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6/</a:t>
            </a:r>
            <a:r>
              <a:rPr lang="ar-DZ" sz="4400" b="1" u="sng"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حجز الأشياء وضبطها</a:t>
            </a:r>
            <a:r>
              <a:rPr lang="ar-DZ" sz="4400" u="sng"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endParaRPr lang="fr-FR" sz="4400" u="sng"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3" name="Espace réservé du contenu 2"/>
          <p:cNvSpPr>
            <a:spLocks noGrp="1"/>
          </p:cNvSpPr>
          <p:nvPr>
            <p:ph idx="1"/>
          </p:nvPr>
        </p:nvSpPr>
        <p:spPr/>
        <p:txBody>
          <a:bodyPr>
            <a:normAutofit fontScale="92500" lnSpcReduction="20000"/>
          </a:bodyPr>
          <a:lstStyle/>
          <a:p>
            <a:pPr algn="r" rtl="1"/>
            <a:r>
              <a:rPr lang="ar-DZ" dirty="0"/>
              <a:t> </a:t>
            </a:r>
            <a:r>
              <a:rPr lang="ar-DZ" sz="3200" dirty="0">
                <a:solidFill>
                  <a:schemeClr val="tx1"/>
                </a:solidFill>
                <a:latin typeface="Arabic Typesetting" panose="03020402040406030203" pitchFamily="66" charset="-78"/>
                <a:cs typeface="Arabic Typesetting" panose="03020402040406030203" pitchFamily="66" charset="-78"/>
              </a:rPr>
              <a:t>أجاز المشرع لضابط الشرطة القضائية حجز وضبط كل الأشياء المادية التي يرى أنها تفيد في إظهار الحقيقة تم </a:t>
            </a:r>
            <a:r>
              <a:rPr lang="ar-DZ" sz="3200" dirty="0" smtClean="0">
                <a:solidFill>
                  <a:schemeClr val="tx1"/>
                </a:solidFill>
                <a:latin typeface="Arabic Typesetting" panose="03020402040406030203" pitchFamily="66" charset="-78"/>
                <a:cs typeface="Arabic Typesetting" panose="03020402040406030203" pitchFamily="66" charset="-78"/>
              </a:rPr>
              <a:t>اكتشافها </a:t>
            </a:r>
            <a:r>
              <a:rPr lang="ar-DZ" sz="3200" dirty="0">
                <a:solidFill>
                  <a:schemeClr val="tx1"/>
                </a:solidFill>
                <a:latin typeface="Arabic Typesetting" panose="03020402040406030203" pitchFamily="66" charset="-78"/>
                <a:cs typeface="Arabic Typesetting" panose="03020402040406030203" pitchFamily="66" charset="-78"/>
              </a:rPr>
              <a:t>أثناء </a:t>
            </a:r>
            <a:r>
              <a:rPr lang="ar-DZ" sz="3200" dirty="0" smtClean="0">
                <a:solidFill>
                  <a:schemeClr val="tx1"/>
                </a:solidFill>
                <a:latin typeface="Arabic Typesetting" panose="03020402040406030203" pitchFamily="66" charset="-78"/>
                <a:cs typeface="Arabic Typesetting" panose="03020402040406030203" pitchFamily="66" charset="-78"/>
              </a:rPr>
              <a:t>الانتقال </a:t>
            </a:r>
            <a:r>
              <a:rPr lang="ar-DZ" sz="3200" dirty="0">
                <a:solidFill>
                  <a:schemeClr val="tx1"/>
                </a:solidFill>
                <a:latin typeface="Arabic Typesetting" panose="03020402040406030203" pitchFamily="66" charset="-78"/>
                <a:cs typeface="Arabic Typesetting" panose="03020402040406030203" pitchFamily="66" charset="-78"/>
              </a:rPr>
              <a:t>لمعاينة مسرح الجريمة أو أثناء تفتيش مسكن المتهم أو مسكن غيره، سواء كانت هذه الأشياء لصالح المتهم أو ضده، حتى يمكن </a:t>
            </a:r>
            <a:r>
              <a:rPr lang="ar-DZ" sz="3200" dirty="0" smtClean="0">
                <a:solidFill>
                  <a:schemeClr val="tx1"/>
                </a:solidFill>
                <a:latin typeface="Arabic Typesetting" panose="03020402040406030203" pitchFamily="66" charset="-78"/>
                <a:cs typeface="Arabic Typesetting" panose="03020402040406030203" pitchFamily="66" charset="-78"/>
              </a:rPr>
              <a:t>الاستعانة </a:t>
            </a:r>
            <a:r>
              <a:rPr lang="ar-DZ" sz="3200" dirty="0">
                <a:solidFill>
                  <a:schemeClr val="tx1"/>
                </a:solidFill>
                <a:latin typeface="Arabic Typesetting" panose="03020402040406030203" pitchFamily="66" charset="-78"/>
                <a:cs typeface="Arabic Typesetting" panose="03020402040406030203" pitchFamily="66" charset="-78"/>
              </a:rPr>
              <a:t>بهذه الاشياء التي تم ضبطها كأدلة إقناع أمام جهات التحقيق وجهات الحكم.</a:t>
            </a:r>
            <a:endParaRPr lang="fr-FR" sz="3200" dirty="0">
              <a:solidFill>
                <a:schemeClr val="tx1"/>
              </a:solidFill>
              <a:latin typeface="Arabic Typesetting" panose="03020402040406030203" pitchFamily="66" charset="-78"/>
              <a:cs typeface="Arabic Typesetting" panose="03020402040406030203" pitchFamily="66" charset="-78"/>
            </a:endParaRPr>
          </a:p>
          <a:p>
            <a:pPr algn="r" rtl="1"/>
            <a:r>
              <a:rPr lang="ar-DZ" sz="3200" dirty="0">
                <a:solidFill>
                  <a:schemeClr val="tx1"/>
                </a:solidFill>
                <a:latin typeface="Arabic Typesetting" panose="03020402040406030203" pitchFamily="66" charset="-78"/>
                <a:cs typeface="Arabic Typesetting" panose="03020402040406030203" pitchFamily="66" charset="-78"/>
              </a:rPr>
              <a:t>أعطت الفقرة 3 من المادة 42 من قانون الإجراءات الجزائية لضابط الشرطة القضائية سلطة ضبط كل شيء يمكن أن يساعد على إظهار الحقيقة، وأوجبت الفقرة الرابعة منها عرض هذه الأشياء على الأشخاص المشتبه فيهم، وعند </a:t>
            </a:r>
            <a:r>
              <a:rPr lang="ar-DZ" sz="3200" dirty="0" smtClean="0">
                <a:solidFill>
                  <a:schemeClr val="tx1"/>
                </a:solidFill>
                <a:latin typeface="Arabic Typesetting" panose="03020402040406030203" pitchFamily="66" charset="-78"/>
                <a:cs typeface="Arabic Typesetting" panose="03020402040406030203" pitchFamily="66" charset="-78"/>
              </a:rPr>
              <a:t>الانتهاء </a:t>
            </a:r>
            <a:r>
              <a:rPr lang="ar-DZ" sz="3200" dirty="0">
                <a:solidFill>
                  <a:schemeClr val="tx1"/>
                </a:solidFill>
                <a:latin typeface="Arabic Typesetting" panose="03020402040406030203" pitchFamily="66" charset="-78"/>
                <a:cs typeface="Arabic Typesetting" panose="03020402040406030203" pitchFamily="66" charset="-78"/>
              </a:rPr>
              <a:t>من البحث التمهيدي يجب عليه طبقا للفقرة الأولى من المادة 18 من قانون الإجراءات الجزائية تقديم تلك الأشياء المضبوطة إلى وكيل الجمهورية عند تقديم الشخص المشتبه فيه أمامه مع محضر الضبطية </a:t>
            </a:r>
            <a:r>
              <a:rPr lang="ar-DZ" sz="3200" dirty="0" smtClean="0">
                <a:solidFill>
                  <a:schemeClr val="tx1"/>
                </a:solidFill>
                <a:latin typeface="Arabic Typesetting" panose="03020402040406030203" pitchFamily="66" charset="-78"/>
                <a:cs typeface="Arabic Typesetting" panose="03020402040406030203" pitchFamily="66" charset="-78"/>
              </a:rPr>
              <a:t>القضائية</a:t>
            </a:r>
            <a:endParaRPr lang="fr-FR" sz="3200" dirty="0">
              <a:solidFill>
                <a:schemeClr val="tx1"/>
              </a:solidFill>
              <a:latin typeface="Arabic Typesetting" panose="03020402040406030203" pitchFamily="66" charset="-78"/>
              <a:cs typeface="Arabic Typesetting" panose="03020402040406030203" pitchFamily="66" charset="-78"/>
            </a:endParaRPr>
          </a:p>
          <a:p>
            <a:pPr algn="r"/>
            <a:endParaRPr lang="fr-FR" sz="3200" dirty="0">
              <a:solidFill>
                <a:schemeClr val="tx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29466615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ctr"/>
            <a:r>
              <a:rPr lang="ar-DZ" sz="4400" u="sng"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المطلب الثاني/ سلطات الشرطة القضائية في إستعمال أساليب التحري الخاصة</a:t>
            </a:r>
            <a:endParaRPr lang="fr-FR" sz="4400" u="sng"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3" name="Espace réservé du contenu 2"/>
          <p:cNvSpPr>
            <a:spLocks noGrp="1"/>
          </p:cNvSpPr>
          <p:nvPr>
            <p:ph idx="1"/>
          </p:nvPr>
        </p:nvSpPr>
        <p:spPr/>
        <p:txBody>
          <a:bodyPr>
            <a:normAutofit fontScale="92500"/>
          </a:bodyPr>
          <a:lstStyle/>
          <a:p>
            <a:pPr marL="0" indent="0" algn="ctr" rtl="1">
              <a:buNone/>
            </a:pPr>
            <a:r>
              <a:rPr lang="ar-DZ" sz="3200" dirty="0">
                <a:solidFill>
                  <a:schemeClr val="tx1"/>
                </a:solidFill>
                <a:latin typeface="Arabic Typesetting" panose="03020402040406030203" pitchFamily="66" charset="-78"/>
                <a:cs typeface="Arabic Typesetting" panose="03020402040406030203" pitchFamily="66" charset="-78"/>
              </a:rPr>
              <a:t>لقد وسع المشرع الجزائري من إختصاص ضابط الشرطة القضائية في حالة ما إذا كان التحريات الأولية أو البحث التمهيدي الذي يجريه يخص إحدى الجرائم المتعلقة بالمخدرات أو جرائم تبييض الأموال أو الجرائم المتعلقة بالتشريع الخاص بالصرف أو الجرائم الماسة بأنظمة المعالجة الآلية للمعطيات أو الجريمة المنظمة عبر الحدود الوطنية أو إحدى جرائم الفساد المنصوص و المعاقب عليها بالقانون 06/01 المؤرخ في 20 فيفري 2006 المتعلق بالوقاية ومكافحة الفساد، سواء كانت الجريمة متلبس بها أم ليست كذلك، وبصدور القانون 20/15 وسع المشرع الجزائري من هذه الجرائم ليشمل جريمة اختطاف الأشخاص من خلال نص المادة 22 من القانون 20/، فما هي هذه الأساليب التي منحها المشرع الجزائري للشرطة القضائية في إطار توسيع اختصاصها في بعض الجرائم على سبيل الحصر</a:t>
            </a:r>
            <a:r>
              <a:rPr lang="ar-DZ" dirty="0"/>
              <a:t>.</a:t>
            </a:r>
            <a:endParaRPr lang="fr-FR" dirty="0"/>
          </a:p>
          <a:p>
            <a:endParaRPr lang="fr-FR" dirty="0"/>
          </a:p>
        </p:txBody>
      </p:sp>
    </p:spTree>
    <p:extLst>
      <p:ext uri="{BB962C8B-B14F-4D97-AF65-F5344CB8AC3E}">
        <p14:creationId xmlns:p14="http://schemas.microsoft.com/office/powerpoint/2010/main" val="2077514418"/>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5819" y="2271337"/>
            <a:ext cx="3854528" cy="1278466"/>
          </a:xfrm>
        </p:spPr>
        <p:txBody>
          <a:bodyPr>
            <a:noAutofit/>
          </a:bodyPr>
          <a:lstStyle/>
          <a:p>
            <a:pPr algn="ctr"/>
            <a:r>
              <a:rPr lang="ar-DZ" sz="8000" u="sng"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أولا/ التسرب </a:t>
            </a:r>
            <a:endParaRPr lang="fr-FR" sz="8000" u="sng"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3" name="Espace réservé du contenu 2"/>
          <p:cNvSpPr>
            <a:spLocks noGrp="1"/>
          </p:cNvSpPr>
          <p:nvPr>
            <p:ph idx="1"/>
          </p:nvPr>
        </p:nvSpPr>
        <p:spPr/>
        <p:txBody>
          <a:bodyPr>
            <a:normAutofit fontScale="92500" lnSpcReduction="20000"/>
          </a:bodyPr>
          <a:lstStyle/>
          <a:p>
            <a:pPr marL="0" indent="0" algn="r" rtl="1">
              <a:buNone/>
            </a:pPr>
            <a:r>
              <a:rPr lang="ar-DZ" sz="2200" dirty="0">
                <a:latin typeface="Arabic Typesetting" panose="03020402040406030203" pitchFamily="66" charset="-78"/>
                <a:cs typeface="Arabic Typesetting" panose="03020402040406030203" pitchFamily="66" charset="-78"/>
              </a:rPr>
              <a:t>أ</a:t>
            </a:r>
            <a:r>
              <a:rPr lang="ar-DZ" sz="3000" dirty="0">
                <a:solidFill>
                  <a:schemeClr val="tx1"/>
                </a:solidFill>
                <a:latin typeface="Arabic Typesetting" panose="03020402040406030203" pitchFamily="66" charset="-78"/>
                <a:cs typeface="Arabic Typesetting" panose="03020402040406030203" pitchFamily="66" charset="-78"/>
              </a:rPr>
              <a:t>و الاختراق يعد بمثابة إجراء جديد للبحث و التحري عن الجرائم </a:t>
            </a:r>
            <a:r>
              <a:rPr lang="ar-DZ" sz="3000" dirty="0" smtClean="0">
                <a:solidFill>
                  <a:schemeClr val="tx1"/>
                </a:solidFill>
                <a:latin typeface="Arabic Typesetting" panose="03020402040406030203" pitchFamily="66" charset="-78"/>
                <a:cs typeface="Arabic Typesetting" panose="03020402040406030203" pitchFamily="66" charset="-78"/>
              </a:rPr>
              <a:t>الخطيرة,</a:t>
            </a:r>
            <a:endParaRPr lang="ar-DZ" sz="3000" dirty="0">
              <a:solidFill>
                <a:schemeClr val="tx1"/>
              </a:solidFill>
              <a:latin typeface="Arabic Typesetting" panose="03020402040406030203" pitchFamily="66" charset="-78"/>
              <a:cs typeface="Arabic Typesetting" panose="03020402040406030203" pitchFamily="66" charset="-78"/>
            </a:endParaRPr>
          </a:p>
          <a:p>
            <a:pPr marL="0" indent="0" algn="r" rtl="1">
              <a:buNone/>
            </a:pPr>
            <a:r>
              <a:rPr lang="ar-DZ" sz="2800" dirty="0">
                <a:solidFill>
                  <a:schemeClr val="tx1"/>
                </a:solidFill>
                <a:latin typeface="Arabic Typesetting" panose="03020402040406030203" pitchFamily="66" charset="-78"/>
                <a:cs typeface="Arabic Typesetting" panose="03020402040406030203" pitchFamily="66" charset="-78"/>
              </a:rPr>
              <a:t>عرفت المادة 65 مكرر12 من قانون الإجراءات الجزائية التسرب بأنه قيام ضابط أو عون الشرطة القضائية تحت مسؤولية ضابط الشرطة القضائية المكلف بتنسيق العملية بمراقبة الأشخاص المشتبه في </a:t>
            </a:r>
            <a:r>
              <a:rPr lang="ar-DZ" sz="2800" dirty="0" smtClean="0">
                <a:solidFill>
                  <a:schemeClr val="tx1"/>
                </a:solidFill>
                <a:latin typeface="Arabic Typesetting" panose="03020402040406030203" pitchFamily="66" charset="-78"/>
                <a:cs typeface="Arabic Typesetting" panose="03020402040406030203" pitchFamily="66" charset="-78"/>
              </a:rPr>
              <a:t>ارتكابهم </a:t>
            </a:r>
            <a:r>
              <a:rPr lang="ar-DZ" sz="2800" dirty="0">
                <a:solidFill>
                  <a:schemeClr val="tx1"/>
                </a:solidFill>
                <a:latin typeface="Arabic Typesetting" panose="03020402040406030203" pitchFamily="66" charset="-78"/>
                <a:cs typeface="Arabic Typesetting" panose="03020402040406030203" pitchFamily="66" charset="-78"/>
              </a:rPr>
              <a:t>جناية أو جنحة بإيهامهم أنه فاعل معهم أو شريك لهم، ولهذا الغرض يسمح لضابط أو عون الشرطة القضائية المرخص له </a:t>
            </a:r>
            <a:r>
              <a:rPr lang="ar-DZ" sz="2800" dirty="0" smtClean="0">
                <a:solidFill>
                  <a:schemeClr val="tx1"/>
                </a:solidFill>
                <a:latin typeface="Arabic Typesetting" panose="03020402040406030203" pitchFamily="66" charset="-78"/>
                <a:cs typeface="Arabic Typesetting" panose="03020402040406030203" pitchFamily="66" charset="-78"/>
              </a:rPr>
              <a:t>بإجراء </a:t>
            </a:r>
            <a:r>
              <a:rPr lang="ar-DZ" sz="2800" dirty="0">
                <a:solidFill>
                  <a:schemeClr val="tx1"/>
                </a:solidFill>
                <a:latin typeface="Arabic Typesetting" panose="03020402040406030203" pitchFamily="66" charset="-78"/>
                <a:cs typeface="Arabic Typesetting" panose="03020402040406030203" pitchFamily="66" charset="-78"/>
              </a:rPr>
              <a:t>عملية التسرب أن يستعمل هوية مستعارة، كما يسمح لهم دون أن يكونوا مسؤولين جزائيا القيام بعمليات </a:t>
            </a:r>
            <a:r>
              <a:rPr lang="ar-DZ" sz="2800" dirty="0" smtClean="0">
                <a:solidFill>
                  <a:schemeClr val="tx1"/>
                </a:solidFill>
                <a:latin typeface="Arabic Typesetting" panose="03020402040406030203" pitchFamily="66" charset="-78"/>
                <a:cs typeface="Arabic Typesetting" panose="03020402040406030203" pitchFamily="66" charset="-78"/>
              </a:rPr>
              <a:t>اقتناء </a:t>
            </a:r>
            <a:r>
              <a:rPr lang="ar-DZ" sz="2800" dirty="0">
                <a:solidFill>
                  <a:schemeClr val="tx1"/>
                </a:solidFill>
                <a:latin typeface="Arabic Typesetting" panose="03020402040406030203" pitchFamily="66" charset="-78"/>
                <a:cs typeface="Arabic Typesetting" panose="03020402040406030203" pitchFamily="66" charset="-78"/>
              </a:rPr>
              <a:t>أو حيازة أو نقل أو تسليم أو إعطاء مواد أو أموال أو منتجات أو وثائق أو معلومات متحصل عليها في </a:t>
            </a:r>
            <a:r>
              <a:rPr lang="ar-DZ" sz="2800" dirty="0" smtClean="0">
                <a:solidFill>
                  <a:schemeClr val="tx1"/>
                </a:solidFill>
                <a:latin typeface="Arabic Typesetting" panose="03020402040406030203" pitchFamily="66" charset="-78"/>
                <a:cs typeface="Arabic Typesetting" panose="03020402040406030203" pitchFamily="66" charset="-78"/>
              </a:rPr>
              <a:t>ارتكاب </a:t>
            </a:r>
            <a:r>
              <a:rPr lang="ar-DZ" sz="2800" dirty="0">
                <a:solidFill>
                  <a:schemeClr val="tx1"/>
                </a:solidFill>
                <a:latin typeface="Arabic Typesetting" panose="03020402040406030203" pitchFamily="66" charset="-78"/>
                <a:cs typeface="Arabic Typesetting" panose="03020402040406030203" pitchFamily="66" charset="-78"/>
              </a:rPr>
              <a:t>الجرائم أو مستعملة في </a:t>
            </a:r>
            <a:r>
              <a:rPr lang="ar-DZ" sz="2800" dirty="0" smtClean="0">
                <a:solidFill>
                  <a:schemeClr val="tx1"/>
                </a:solidFill>
                <a:latin typeface="Arabic Typesetting" panose="03020402040406030203" pitchFamily="66" charset="-78"/>
                <a:cs typeface="Arabic Typesetting" panose="03020402040406030203" pitchFamily="66" charset="-78"/>
              </a:rPr>
              <a:t>ارتكابها، واستعمال </a:t>
            </a:r>
            <a:r>
              <a:rPr lang="ar-DZ" sz="2800" dirty="0">
                <a:solidFill>
                  <a:schemeClr val="tx1"/>
                </a:solidFill>
                <a:latin typeface="Arabic Typesetting" panose="03020402040406030203" pitchFamily="66" charset="-78"/>
                <a:cs typeface="Arabic Typesetting" panose="03020402040406030203" pitchFamily="66" charset="-78"/>
              </a:rPr>
              <a:t>أو وضع تحت تصرف مرتكبي هذه الجرائم الوسائل ذات الطابع القانوني أو المالي وكذا وسائل النقل أو التخزين أو الإيواء أو الحفظ أو </a:t>
            </a:r>
            <a:r>
              <a:rPr lang="ar-DZ" sz="2800" dirty="0" smtClean="0">
                <a:solidFill>
                  <a:schemeClr val="tx1"/>
                </a:solidFill>
                <a:latin typeface="Arabic Typesetting" panose="03020402040406030203" pitchFamily="66" charset="-78"/>
                <a:cs typeface="Arabic Typesetting" panose="03020402040406030203" pitchFamily="66" charset="-78"/>
              </a:rPr>
              <a:t>الاتصال</a:t>
            </a:r>
            <a:endParaRPr lang="fr-FR" sz="2800" dirty="0">
              <a:solidFill>
                <a:schemeClr val="tx1"/>
              </a:solidFill>
              <a:latin typeface="Arabic Typesetting" panose="03020402040406030203" pitchFamily="66" charset="-78"/>
              <a:cs typeface="Arabic Typesetting" panose="03020402040406030203" pitchFamily="66" charset="-78"/>
            </a:endParaRPr>
          </a:p>
          <a:p>
            <a:endParaRPr lang="fr-FR" dirty="0"/>
          </a:p>
        </p:txBody>
      </p:sp>
    </p:spTree>
    <p:extLst>
      <p:ext uri="{BB962C8B-B14F-4D97-AF65-F5344CB8AC3E}">
        <p14:creationId xmlns:p14="http://schemas.microsoft.com/office/powerpoint/2010/main" val="3669289769"/>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ctr" rtl="1"/>
            <a:r>
              <a:rPr lang="ar-DZ" sz="3200" dirty="0">
                <a:solidFill>
                  <a:schemeClr val="tx1"/>
                </a:solidFill>
                <a:latin typeface="Arabic Typesetting" panose="03020402040406030203" pitchFamily="66" charset="-78"/>
                <a:cs typeface="Arabic Typesetting" panose="03020402040406030203" pitchFamily="66" charset="-78"/>
              </a:rPr>
              <a:t>والتسرب المنظم يقوم على مجموعة من الشروط هي:</a:t>
            </a:r>
            <a:r>
              <a:rPr lang="fr-FR" sz="3200" dirty="0">
                <a:solidFill>
                  <a:schemeClr val="tx1"/>
                </a:solidFill>
                <a:latin typeface="Arabic Typesetting" panose="03020402040406030203" pitchFamily="66" charset="-78"/>
                <a:cs typeface="Arabic Typesetting" panose="03020402040406030203" pitchFamily="66" charset="-78"/>
              </a:rPr>
              <a:t/>
            </a:r>
            <a:br>
              <a:rPr lang="fr-FR" sz="3200" dirty="0">
                <a:solidFill>
                  <a:schemeClr val="tx1"/>
                </a:solidFill>
                <a:latin typeface="Arabic Typesetting" panose="03020402040406030203" pitchFamily="66" charset="-78"/>
                <a:cs typeface="Arabic Typesetting" panose="03020402040406030203" pitchFamily="66" charset="-78"/>
              </a:rPr>
            </a:br>
            <a:r>
              <a:rPr lang="ar-DZ" sz="3200" dirty="0">
                <a:solidFill>
                  <a:schemeClr val="tx1"/>
                </a:solidFill>
                <a:latin typeface="Arabic Typesetting" panose="03020402040406030203" pitchFamily="66" charset="-78"/>
                <a:cs typeface="Arabic Typesetting" panose="03020402040406030203" pitchFamily="66" charset="-78"/>
              </a:rPr>
              <a:t>-أن يحصل الضابط على إذن من السلطة المختصة، ممثلة في وكيل الجمهورية ، إذن مكتوب ومسبب لمدة أقصاها أربعة(04)أشهر، قابلة للتجديد مرة واحدة لنفس الفترة حسب مقتضيات البحث و التحري.</a:t>
            </a:r>
            <a:r>
              <a:rPr lang="fr-FR" sz="3200" dirty="0">
                <a:solidFill>
                  <a:schemeClr val="tx1"/>
                </a:solidFill>
                <a:latin typeface="Arabic Typesetting" panose="03020402040406030203" pitchFamily="66" charset="-78"/>
                <a:cs typeface="Arabic Typesetting" panose="03020402040406030203" pitchFamily="66" charset="-78"/>
              </a:rPr>
              <a:t/>
            </a:r>
            <a:br>
              <a:rPr lang="fr-FR" sz="3200" dirty="0">
                <a:solidFill>
                  <a:schemeClr val="tx1"/>
                </a:solidFill>
                <a:latin typeface="Arabic Typesetting" panose="03020402040406030203" pitchFamily="66" charset="-78"/>
                <a:cs typeface="Arabic Typesetting" panose="03020402040406030203" pitchFamily="66" charset="-78"/>
              </a:rPr>
            </a:br>
            <a:r>
              <a:rPr lang="ar-DZ" sz="3200" dirty="0">
                <a:solidFill>
                  <a:schemeClr val="tx1"/>
                </a:solidFill>
                <a:latin typeface="Arabic Typesetting" panose="03020402040406030203" pitchFamily="66" charset="-78"/>
                <a:cs typeface="Arabic Typesetting" panose="03020402040406030203" pitchFamily="66" charset="-78"/>
              </a:rPr>
              <a:t>-أن يذكر في الإذن الممنوح لضابط الشرطة القضائية الجريمة التي تطبق عليها عملية التسرب، وأن يذكر فيه هوية ضابط الشرطة القضائية التي تتم عملية التسرب تحت إشرافه.</a:t>
            </a:r>
            <a:endParaRPr lang="fr-FR" sz="3200" dirty="0">
              <a:solidFill>
                <a:schemeClr val="tx1"/>
              </a:solidFill>
              <a:latin typeface="Arabic Typesetting" panose="03020402040406030203" pitchFamily="66" charset="-78"/>
              <a:cs typeface="Arabic Typesetting" panose="03020402040406030203" pitchFamily="66" charset="-78"/>
            </a:endParaRPr>
          </a:p>
        </p:txBody>
      </p:sp>
      <p:sp>
        <p:nvSpPr>
          <p:cNvPr id="4" name="Espace réservé du texte 3"/>
          <p:cNvSpPr>
            <a:spLocks noGrp="1"/>
          </p:cNvSpPr>
          <p:nvPr>
            <p:ph type="body" idx="1"/>
          </p:nvPr>
        </p:nvSpPr>
        <p:spPr>
          <a:xfrm>
            <a:off x="3034169" y="4689341"/>
            <a:ext cx="8596668" cy="1570962"/>
          </a:xfrm>
        </p:spPr>
        <p:txBody>
          <a:bodyPr>
            <a:normAutofit fontScale="92500" lnSpcReduction="20000"/>
          </a:bodyPr>
          <a:lstStyle/>
          <a:p>
            <a:pPr algn="ctr"/>
            <a:r>
              <a:rPr lang="ar-DZ" sz="3000" b="1" u="sng"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التسرب الإلكتروني </a:t>
            </a:r>
            <a:endParaRPr lang="ar-DZ" sz="3000" b="1" u="sng"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a:p>
            <a:pPr algn="ctr"/>
            <a:r>
              <a:rPr lang="ar-DZ" sz="2800" dirty="0" smtClean="0">
                <a:solidFill>
                  <a:schemeClr val="tx1"/>
                </a:solidFill>
                <a:latin typeface="Arabic Typesetting" panose="03020402040406030203" pitchFamily="66" charset="-78"/>
                <a:cs typeface="Arabic Typesetting" panose="03020402040406030203" pitchFamily="66" charset="-78"/>
              </a:rPr>
              <a:t>هو </a:t>
            </a:r>
            <a:r>
              <a:rPr lang="ar-DZ" sz="2800" dirty="0">
                <a:solidFill>
                  <a:schemeClr val="tx1"/>
                </a:solidFill>
                <a:latin typeface="Arabic Typesetting" panose="03020402040406030203" pitchFamily="66" charset="-78"/>
                <a:cs typeface="Arabic Typesetting" panose="03020402040406030203" pitchFamily="66" charset="-78"/>
              </a:rPr>
              <a:t>نظام من أنظمة البحث و التحري الخاصة و الحديثة التي تسمح لضابط القضائية بموجب القوانين باختراق المنظومة المعلوماتية أو أنظمة </a:t>
            </a:r>
            <a:r>
              <a:rPr lang="ar-DZ" sz="2800" dirty="0" smtClean="0">
                <a:solidFill>
                  <a:schemeClr val="tx1"/>
                </a:solidFill>
                <a:latin typeface="Arabic Typesetting" panose="03020402040406030203" pitchFamily="66" charset="-78"/>
                <a:cs typeface="Arabic Typesetting" panose="03020402040406030203" pitchFamily="66" charset="-78"/>
              </a:rPr>
              <a:t>الاتصالات </a:t>
            </a:r>
            <a:r>
              <a:rPr lang="ar-DZ" sz="2800" dirty="0">
                <a:solidFill>
                  <a:schemeClr val="tx1"/>
                </a:solidFill>
                <a:latin typeface="Arabic Typesetting" panose="03020402040406030203" pitchFamily="66" charset="-78"/>
                <a:cs typeface="Arabic Typesetting" panose="03020402040406030203" pitchFamily="66" charset="-78"/>
              </a:rPr>
              <a:t>السلكية و التوغل فيها تحت مسؤولية ضابط الشرطة القضائية بعد إعلام وكيل الجمهورية الذي يأمر </a:t>
            </a:r>
            <a:r>
              <a:rPr lang="ar-DZ" sz="2800" dirty="0" smtClean="0">
                <a:solidFill>
                  <a:schemeClr val="tx1"/>
                </a:solidFill>
                <a:latin typeface="Arabic Typesetting" panose="03020402040406030203" pitchFamily="66" charset="-78"/>
                <a:cs typeface="Arabic Typesetting" panose="03020402040406030203" pitchFamily="66" charset="-78"/>
              </a:rPr>
              <a:t>باستمرار </a:t>
            </a:r>
            <a:r>
              <a:rPr lang="ar-DZ" sz="2800" dirty="0">
                <a:solidFill>
                  <a:schemeClr val="tx1"/>
                </a:solidFill>
                <a:latin typeface="Arabic Typesetting" panose="03020402040406030203" pitchFamily="66" charset="-78"/>
                <a:cs typeface="Arabic Typesetting" panose="03020402040406030203" pitchFamily="66" charset="-78"/>
              </a:rPr>
              <a:t>العملية أو إيقافها.</a:t>
            </a:r>
            <a:endParaRPr lang="fr-FR" sz="2800" dirty="0">
              <a:solidFill>
                <a:schemeClr val="tx1"/>
              </a:solidFill>
              <a:latin typeface="Arabic Typesetting" panose="03020402040406030203" pitchFamily="66" charset="-78"/>
              <a:cs typeface="Arabic Typesetting" panose="03020402040406030203" pitchFamily="66" charset="-78"/>
            </a:endParaRPr>
          </a:p>
          <a:p>
            <a:pPr algn="ctr"/>
            <a:endParaRPr lang="fr-FR" sz="2800" dirty="0">
              <a:solidFill>
                <a:schemeClr val="tx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19371073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18248" y="-746818"/>
            <a:ext cx="8596668" cy="2595460"/>
          </a:xfrm>
        </p:spPr>
        <p:txBody>
          <a:bodyPr/>
          <a:lstStyle/>
          <a:p>
            <a:pPr algn="ctr"/>
            <a:r>
              <a:rPr lang="ar-DZ" dirty="0" smtClean="0">
                <a:solidFill>
                  <a:schemeClr val="tx1"/>
                </a:solidFill>
                <a:latin typeface="Arabic Typesetting" panose="03020402040406030203" pitchFamily="66" charset="-78"/>
                <a:cs typeface="Arabic Typesetting" panose="03020402040406030203" pitchFamily="66" charset="-78"/>
              </a:rPr>
              <a:t>ا</a:t>
            </a:r>
            <a:r>
              <a:rPr lang="ar-DZ" b="1" u="sng" dirty="0" smtClean="0">
                <a:solidFill>
                  <a:schemeClr val="tx1"/>
                </a:solidFill>
                <a:latin typeface="Arabic Typesetting" panose="03020402040406030203" pitchFamily="66" charset="-78"/>
                <a:cs typeface="Arabic Typesetting" panose="03020402040406030203" pitchFamily="66" charset="-78"/>
              </a:rPr>
              <a:t>لمطلب الأول</a:t>
            </a:r>
            <a:r>
              <a:rPr lang="ar-DZ" dirty="0" smtClean="0">
                <a:solidFill>
                  <a:schemeClr val="tx1"/>
                </a:solidFill>
                <a:latin typeface="Arabic Typesetting" panose="03020402040406030203" pitchFamily="66" charset="-78"/>
                <a:cs typeface="Arabic Typesetting" panose="03020402040406030203" pitchFamily="66" charset="-78"/>
              </a:rPr>
              <a:t>: </a:t>
            </a:r>
            <a:r>
              <a:rPr lang="ar-DZ" b="1" u="sng" dirty="0">
                <a:solidFill>
                  <a:schemeClr val="tx1"/>
                </a:solidFill>
                <a:latin typeface="Arabic Typesetting" panose="03020402040406030203" pitchFamily="66" charset="-78"/>
                <a:cs typeface="Arabic Typesetting" panose="03020402040406030203" pitchFamily="66" charset="-78"/>
              </a:rPr>
              <a:t>الاستدلال في حالة الجرم المشهود-التلبس-</a:t>
            </a:r>
            <a:r>
              <a:rPr lang="ar-DZ" b="1" u="sng" dirty="0"/>
              <a:t>.</a:t>
            </a:r>
            <a:endParaRPr lang="fr-FR" dirty="0">
              <a:solidFill>
                <a:schemeClr val="tx1"/>
              </a:solidFill>
              <a:latin typeface="Arabic Typesetting" panose="03020402040406030203" pitchFamily="66" charset="-78"/>
              <a:cs typeface="Arabic Typesetting" panose="03020402040406030203" pitchFamily="66" charset="-78"/>
            </a:endParaRPr>
          </a:p>
        </p:txBody>
      </p:sp>
      <p:sp>
        <p:nvSpPr>
          <p:cNvPr id="3" name="Espace réservé du texte 2"/>
          <p:cNvSpPr>
            <a:spLocks noGrp="1"/>
          </p:cNvSpPr>
          <p:nvPr>
            <p:ph type="body" idx="1"/>
          </p:nvPr>
        </p:nvSpPr>
        <p:spPr>
          <a:xfrm>
            <a:off x="1115216" y="2969104"/>
            <a:ext cx="8596668" cy="1513914"/>
          </a:xfrm>
        </p:spPr>
        <p:txBody>
          <a:bodyPr>
            <a:noAutofit/>
          </a:bodyPr>
          <a:lstStyle/>
          <a:p>
            <a:pPr algn="ctr"/>
            <a:r>
              <a:rPr lang="ar-DZ" sz="4000" dirty="0">
                <a:latin typeface="Arabic Typesetting" panose="03020402040406030203" pitchFamily="66" charset="-78"/>
                <a:cs typeface="Arabic Typesetting" panose="03020402040406030203" pitchFamily="66" charset="-78"/>
              </a:rPr>
              <a:t>أعطى المشرع الجزائري ضباط الشرطة القضائية اختصاصات استثنائية ترقى إلى مصاف إجراءات التحقيق وتمس بالحريات الشخصية وذلك في جرائم التلبس، وكان غرض المشرع من ذلك المحافظة على أدلة إثبات الجريمة من الضياع وحتى لا يعبث بها من طرف الجاني </a:t>
            </a:r>
            <a:endParaRPr lang="fr-FR" sz="40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95791986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ctr"/>
            <a:r>
              <a:rPr lang="ar-DZ" sz="7200" u="sng"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ثانيا/ اعتراض </a:t>
            </a:r>
            <a:r>
              <a:rPr lang="ar-DZ" sz="7200" u="sng"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المراسلات </a:t>
            </a:r>
            <a:r>
              <a:rPr lang="ar-DZ" sz="7200" u="sng"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والتقاط الصور</a:t>
            </a:r>
            <a:endParaRPr lang="fr-FR" sz="7200" u="sng" dirty="0">
              <a:solidFill>
                <a:schemeClr val="tx1"/>
              </a:solidFill>
              <a:effectLst>
                <a:outerShdw blurRad="38100" dist="38100" dir="2700000" algn="tl">
                  <a:srgbClr val="000000">
                    <a:alpha val="43137"/>
                  </a:srgbClr>
                </a:outerShdw>
              </a:effectLst>
            </a:endParaRPr>
          </a:p>
        </p:txBody>
      </p:sp>
      <p:pic>
        <p:nvPicPr>
          <p:cNvPr id="6" name="Espace réservé du contenu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790667" y="2995064"/>
            <a:ext cx="2524125" cy="1809750"/>
          </a:xfrm>
        </p:spPr>
      </p:pic>
      <p:pic>
        <p:nvPicPr>
          <p:cNvPr id="5" name="Espace réservé du contenu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089525" y="2892033"/>
            <a:ext cx="4184650" cy="2418547"/>
          </a:xfrm>
        </p:spPr>
      </p:pic>
    </p:spTree>
    <p:extLst>
      <p:ext uri="{BB962C8B-B14F-4D97-AF65-F5344CB8AC3E}">
        <p14:creationId xmlns:p14="http://schemas.microsoft.com/office/powerpoint/2010/main" val="2820409572"/>
      </p:ext>
    </p:extLst>
  </p:cSld>
  <p:clrMapOvr>
    <a:masterClrMapping/>
  </p:clrMapOvr>
  <p:transition spd="slow">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50068" y="1781577"/>
            <a:ext cx="8596668" cy="3403600"/>
          </a:xfrm>
        </p:spPr>
        <p:txBody>
          <a:bodyPr>
            <a:noAutofit/>
          </a:bodyPr>
          <a:lstStyle/>
          <a:p>
            <a:pPr algn="ctr" rtl="1"/>
            <a:r>
              <a:rPr lang="ar-DZ" sz="3200" dirty="0">
                <a:solidFill>
                  <a:schemeClr val="tx1"/>
                </a:solidFill>
                <a:latin typeface="Arabic Typesetting" panose="03020402040406030203" pitchFamily="66" charset="-78"/>
                <a:cs typeface="Arabic Typesetting" panose="03020402040406030203" pitchFamily="66" charset="-78"/>
              </a:rPr>
              <a:t>استنادا للفقرة الرابعة من المادة 65 مكرر5 ق </a:t>
            </a:r>
            <a:r>
              <a:rPr lang="ar-DZ" sz="3200" dirty="0" err="1">
                <a:solidFill>
                  <a:schemeClr val="tx1"/>
                </a:solidFill>
                <a:latin typeface="Arabic Typesetting" panose="03020402040406030203" pitchFamily="66" charset="-78"/>
                <a:cs typeface="Arabic Typesetting" panose="03020402040406030203" pitchFamily="66" charset="-78"/>
              </a:rPr>
              <a:t>إج</a:t>
            </a:r>
            <a:r>
              <a:rPr lang="ar-DZ" sz="3200" dirty="0">
                <a:solidFill>
                  <a:schemeClr val="tx1"/>
                </a:solidFill>
                <a:latin typeface="Arabic Typesetting" panose="03020402040406030203" pitchFamily="66" charset="-78"/>
                <a:cs typeface="Arabic Typesetting" panose="03020402040406030203" pitchFamily="66" charset="-78"/>
              </a:rPr>
              <a:t>، أجاز المشرع لقاضي التحقيق أن يعهد لضباط الشرطة القضائية بإذن مكتوب وتحت مراقبته المباشرة القيام باعتراض المراسلات التي تتم عن طريق وسائل </a:t>
            </a:r>
            <a:r>
              <a:rPr lang="ar-DZ" sz="3200" dirty="0" smtClean="0">
                <a:solidFill>
                  <a:schemeClr val="tx1"/>
                </a:solidFill>
                <a:latin typeface="Arabic Typesetting" panose="03020402040406030203" pitchFamily="66" charset="-78"/>
                <a:cs typeface="Arabic Typesetting" panose="03020402040406030203" pitchFamily="66" charset="-78"/>
              </a:rPr>
              <a:t>الاتصال </a:t>
            </a:r>
            <a:r>
              <a:rPr lang="ar-DZ" sz="3200" dirty="0">
                <a:solidFill>
                  <a:schemeClr val="tx1"/>
                </a:solidFill>
                <a:latin typeface="Arabic Typesetting" panose="03020402040406030203" pitchFamily="66" charset="-78"/>
                <a:cs typeface="Arabic Typesetting" panose="03020402040406030203" pitchFamily="66" charset="-78"/>
              </a:rPr>
              <a:t>السلكية و اللاسلكية، وكذا وضع الترتيبات التي تتم عن طريق وسائل </a:t>
            </a:r>
            <a:r>
              <a:rPr lang="ar-DZ" sz="3200" dirty="0" smtClean="0">
                <a:solidFill>
                  <a:schemeClr val="tx1"/>
                </a:solidFill>
                <a:latin typeface="Arabic Typesetting" panose="03020402040406030203" pitchFamily="66" charset="-78"/>
                <a:cs typeface="Arabic Typesetting" panose="03020402040406030203" pitchFamily="66" charset="-78"/>
              </a:rPr>
              <a:t>الاتصال </a:t>
            </a:r>
            <a:r>
              <a:rPr lang="ar-DZ" sz="3200" dirty="0">
                <a:solidFill>
                  <a:schemeClr val="tx1"/>
                </a:solidFill>
                <a:latin typeface="Arabic Typesetting" panose="03020402040406030203" pitchFamily="66" charset="-78"/>
                <a:cs typeface="Arabic Typesetting" panose="03020402040406030203" pitchFamily="66" charset="-78"/>
              </a:rPr>
              <a:t>من أجل </a:t>
            </a:r>
            <a:r>
              <a:rPr lang="ar-DZ" sz="3200" dirty="0" smtClean="0">
                <a:solidFill>
                  <a:schemeClr val="tx1"/>
                </a:solidFill>
                <a:latin typeface="Arabic Typesetting" panose="03020402040406030203" pitchFamily="66" charset="-78"/>
                <a:cs typeface="Arabic Typesetting" panose="03020402040406030203" pitchFamily="66" charset="-78"/>
              </a:rPr>
              <a:t>التقاط </a:t>
            </a:r>
            <a:r>
              <a:rPr lang="ar-DZ" sz="3200" dirty="0">
                <a:solidFill>
                  <a:schemeClr val="tx1"/>
                </a:solidFill>
                <a:latin typeface="Arabic Typesetting" panose="03020402040406030203" pitchFamily="66" charset="-78"/>
                <a:cs typeface="Arabic Typesetting" panose="03020402040406030203" pitchFamily="66" charset="-78"/>
              </a:rPr>
              <a:t>وتثبيت وبث وتسجيل الكلام المتفوه به بصفة خاصة أو عمومية أو </a:t>
            </a:r>
            <a:r>
              <a:rPr lang="ar-DZ" sz="3200" dirty="0" err="1">
                <a:solidFill>
                  <a:schemeClr val="tx1"/>
                </a:solidFill>
                <a:latin typeface="Arabic Typesetting" panose="03020402040406030203" pitchFamily="66" charset="-78"/>
                <a:cs typeface="Arabic Typesetting" panose="03020402040406030203" pitchFamily="66" charset="-78"/>
              </a:rPr>
              <a:t>إلتقاط</a:t>
            </a:r>
            <a:r>
              <a:rPr lang="ar-DZ" sz="3200" dirty="0">
                <a:solidFill>
                  <a:schemeClr val="tx1"/>
                </a:solidFill>
                <a:latin typeface="Arabic Typesetting" panose="03020402040406030203" pitchFamily="66" charset="-78"/>
                <a:cs typeface="Arabic Typesetting" panose="03020402040406030203" pitchFamily="66" charset="-78"/>
              </a:rPr>
              <a:t> صور لشخص أو عدة أشخاص يتواجدون في مكان خاص.</a:t>
            </a:r>
            <a:r>
              <a:rPr lang="fr-FR" sz="3200" dirty="0">
                <a:solidFill>
                  <a:schemeClr val="tx1"/>
                </a:solidFill>
                <a:latin typeface="Arabic Typesetting" panose="03020402040406030203" pitchFamily="66" charset="-78"/>
                <a:cs typeface="Arabic Typesetting" panose="03020402040406030203" pitchFamily="66" charset="-78"/>
              </a:rPr>
              <a:t/>
            </a:r>
            <a:br>
              <a:rPr lang="fr-FR" sz="3200" dirty="0">
                <a:solidFill>
                  <a:schemeClr val="tx1"/>
                </a:solidFill>
                <a:latin typeface="Arabic Typesetting" panose="03020402040406030203" pitchFamily="66" charset="-78"/>
                <a:cs typeface="Arabic Typesetting" panose="03020402040406030203" pitchFamily="66" charset="-78"/>
              </a:rPr>
            </a:br>
            <a:r>
              <a:rPr lang="ar-DZ" sz="3200" dirty="0">
                <a:solidFill>
                  <a:schemeClr val="tx1"/>
                </a:solidFill>
                <a:latin typeface="Arabic Typesetting" panose="03020402040406030203" pitchFamily="66" charset="-78"/>
                <a:cs typeface="Arabic Typesetting" panose="03020402040406030203" pitchFamily="66" charset="-78"/>
              </a:rPr>
              <a:t>ومن أجل القيام بالترتيبات اللازمة لتنفيذ الإجراءات المذكورة، أجازت الفقرة الثانية من المادة 65مكرر5 من ق إ ج </a:t>
            </a:r>
            <a:r>
              <a:rPr lang="ar-DZ" sz="3200" dirty="0" err="1">
                <a:solidFill>
                  <a:schemeClr val="tx1"/>
                </a:solidFill>
                <a:latin typeface="Arabic Typesetting" panose="03020402040406030203" pitchFamily="66" charset="-78"/>
                <a:cs typeface="Arabic Typesetting" panose="03020402040406030203" pitchFamily="66" charset="-78"/>
              </a:rPr>
              <a:t>ج</a:t>
            </a:r>
            <a:r>
              <a:rPr lang="ar-DZ" sz="3200" dirty="0">
                <a:solidFill>
                  <a:schemeClr val="tx1"/>
                </a:solidFill>
                <a:latin typeface="Arabic Typesetting" panose="03020402040406030203" pitchFamily="66" charset="-78"/>
                <a:cs typeface="Arabic Typesetting" panose="03020402040406030203" pitchFamily="66" charset="-78"/>
              </a:rPr>
              <a:t> لضابط الشرطة القضائية المأذون له من طرف قاضي التحقيق بالدخول إلى المحلات السكنية أو غيرها ولو خارج المواعيد المقررة في المادة 47 من ق إ ج وبغير علم أو رضاء الأشخاص الذين لهم حق على تلك الأماكن</a:t>
            </a:r>
            <a:endParaRPr lang="fr-FR" sz="3200" dirty="0">
              <a:solidFill>
                <a:schemeClr val="tx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4216038791"/>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ctr"/>
            <a:r>
              <a:rPr lang="ar-DZ" sz="8800"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نهاية المحاضرة</a:t>
            </a:r>
            <a:endParaRPr lang="fr-FR" sz="8800"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49545" y="3236812"/>
            <a:ext cx="2857500" cy="1600200"/>
          </a:xfrm>
        </p:spPr>
      </p:pic>
    </p:spTree>
    <p:extLst>
      <p:ext uri="{BB962C8B-B14F-4D97-AF65-F5344CB8AC3E}">
        <p14:creationId xmlns:p14="http://schemas.microsoft.com/office/powerpoint/2010/main" val="87995606"/>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44016" y="-149892"/>
            <a:ext cx="3854528" cy="1278466"/>
          </a:xfrm>
        </p:spPr>
        <p:txBody>
          <a:bodyPr>
            <a:normAutofit/>
          </a:bodyPr>
          <a:lstStyle/>
          <a:p>
            <a:pPr algn="ctr"/>
            <a:r>
              <a:rPr lang="ar-DZ" sz="4000" b="1" dirty="0" smtClean="0">
                <a:solidFill>
                  <a:schemeClr val="tx1"/>
                </a:solidFill>
                <a:latin typeface="Arabic Typesetting" panose="03020402040406030203" pitchFamily="66" charset="-78"/>
                <a:cs typeface="Arabic Typesetting" panose="03020402040406030203" pitchFamily="66" charset="-78"/>
              </a:rPr>
              <a:t>أولا/ ماذا نقصد بالتلبس</a:t>
            </a:r>
            <a:endParaRPr lang="fr-FR" sz="4000" b="1" dirty="0">
              <a:solidFill>
                <a:schemeClr val="tx1"/>
              </a:solidFill>
              <a:latin typeface="Arabic Typesetting" panose="03020402040406030203" pitchFamily="66" charset="-78"/>
              <a:cs typeface="Arabic Typesetting" panose="03020402040406030203" pitchFamily="66" charset="-78"/>
            </a:endParaRPr>
          </a:p>
        </p:txBody>
      </p:sp>
      <p:pic>
        <p:nvPicPr>
          <p:cNvPr id="5" name="Espace réservé du contenu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60913" y="1585714"/>
            <a:ext cx="4513262" cy="3384946"/>
          </a:xfrm>
        </p:spPr>
      </p:pic>
      <p:sp>
        <p:nvSpPr>
          <p:cNvPr id="4" name="Espace réservé du texte 3"/>
          <p:cNvSpPr>
            <a:spLocks noGrp="1"/>
          </p:cNvSpPr>
          <p:nvPr>
            <p:ph type="body" sz="half" idx="2"/>
          </p:nvPr>
        </p:nvSpPr>
        <p:spPr>
          <a:xfrm>
            <a:off x="445514" y="1128574"/>
            <a:ext cx="3854528" cy="2584449"/>
          </a:xfrm>
        </p:spPr>
        <p:txBody>
          <a:bodyPr>
            <a:noAutofit/>
          </a:bodyPr>
          <a:lstStyle/>
          <a:p>
            <a:pPr algn="ctr" rtl="1"/>
            <a:r>
              <a:rPr lang="ar-DZ" sz="2400" dirty="0">
                <a:latin typeface="Arabic Typesetting" panose="03020402040406030203" pitchFamily="66" charset="-78"/>
                <a:cs typeface="Arabic Typesetting" panose="03020402040406030203" pitchFamily="66" charset="-78"/>
              </a:rPr>
              <a:t>المشرع الجزائري </a:t>
            </a:r>
            <a:r>
              <a:rPr lang="ar-DZ" sz="2400" dirty="0" smtClean="0">
                <a:latin typeface="Arabic Typesetting" panose="03020402040406030203" pitchFamily="66" charset="-78"/>
                <a:cs typeface="Arabic Typesetting" panose="03020402040406030203" pitchFamily="66" charset="-78"/>
              </a:rPr>
              <a:t>قد </a:t>
            </a:r>
            <a:r>
              <a:rPr lang="ar-DZ" sz="2400" dirty="0">
                <a:latin typeface="Arabic Typesetting" panose="03020402040406030203" pitchFamily="66" charset="-78"/>
                <a:cs typeface="Arabic Typesetting" panose="03020402040406030203" pitchFamily="66" charset="-78"/>
              </a:rPr>
              <a:t>نص على الجرم المشهود أو التلبس في نص المادة 41 ق </a:t>
            </a:r>
            <a:r>
              <a:rPr lang="ar-DZ" sz="2400" dirty="0" err="1">
                <a:latin typeface="Arabic Typesetting" panose="03020402040406030203" pitchFamily="66" charset="-78"/>
                <a:cs typeface="Arabic Typesetting" panose="03020402040406030203" pitchFamily="66" charset="-78"/>
              </a:rPr>
              <a:t>إج</a:t>
            </a:r>
            <a:r>
              <a:rPr lang="ar-DZ" sz="2400" dirty="0">
                <a:latin typeface="Arabic Typesetting" panose="03020402040406030203" pitchFamily="66" charset="-78"/>
                <a:cs typeface="Arabic Typesetting" panose="03020402040406030203" pitchFamily="66" charset="-78"/>
              </a:rPr>
              <a:t> ج: "توصف الجناية أو الجنحة بأنها في حالة تلبس إذا كانت مرتكبة في الحال أو عقب </a:t>
            </a:r>
            <a:r>
              <a:rPr lang="ar-DZ" sz="2400" dirty="0" err="1">
                <a:latin typeface="Arabic Typesetting" panose="03020402040406030203" pitchFamily="66" charset="-78"/>
                <a:cs typeface="Arabic Typesetting" panose="03020402040406030203" pitchFamily="66" charset="-78"/>
              </a:rPr>
              <a:t>إرتكابها</a:t>
            </a:r>
            <a:r>
              <a:rPr lang="ar-DZ" sz="2400" dirty="0">
                <a:latin typeface="Arabic Typesetting" panose="03020402040406030203" pitchFamily="66" charset="-78"/>
                <a:cs typeface="Arabic Typesetting" panose="03020402040406030203" pitchFamily="66" charset="-78"/>
              </a:rPr>
              <a:t>.</a:t>
            </a:r>
            <a:endParaRPr lang="fr-FR" sz="2400" dirty="0">
              <a:latin typeface="Arabic Typesetting" panose="03020402040406030203" pitchFamily="66" charset="-78"/>
              <a:cs typeface="Arabic Typesetting" panose="03020402040406030203" pitchFamily="66" charset="-78"/>
            </a:endParaRPr>
          </a:p>
          <a:p>
            <a:pPr algn="ctr"/>
            <a:r>
              <a:rPr lang="ar-DZ" sz="2400" dirty="0">
                <a:latin typeface="Arabic Typesetting" panose="03020402040406030203" pitchFamily="66" charset="-78"/>
                <a:cs typeface="Arabic Typesetting" panose="03020402040406030203" pitchFamily="66" charset="-78"/>
              </a:rPr>
              <a:t>كما تعتبر الجناية أو الجنحة متلبسا بها إذا كان الشخص المشتبه في </a:t>
            </a:r>
            <a:r>
              <a:rPr lang="ar-DZ" sz="2400" dirty="0" err="1">
                <a:latin typeface="Arabic Typesetting" panose="03020402040406030203" pitchFamily="66" charset="-78"/>
                <a:cs typeface="Arabic Typesetting" panose="03020402040406030203" pitchFamily="66" charset="-78"/>
              </a:rPr>
              <a:t>إرتكابه</a:t>
            </a:r>
            <a:r>
              <a:rPr lang="ar-DZ" sz="2400" dirty="0">
                <a:latin typeface="Arabic Typesetting" panose="03020402040406030203" pitchFamily="66" charset="-78"/>
                <a:cs typeface="Arabic Typesetting" panose="03020402040406030203" pitchFamily="66" charset="-78"/>
              </a:rPr>
              <a:t> إياها في وقت قريب جدا من وقت وقوع الجريمة قد تبعه العامة بصياح أو وجدت في حيازته أشياء أو وجدت آثار أو دلائل تدعو إلى </a:t>
            </a:r>
            <a:r>
              <a:rPr lang="ar-DZ" sz="2400" dirty="0" err="1">
                <a:latin typeface="Arabic Typesetting" panose="03020402040406030203" pitchFamily="66" charset="-78"/>
                <a:cs typeface="Arabic Typesetting" panose="03020402040406030203" pitchFamily="66" charset="-78"/>
              </a:rPr>
              <a:t>إفتراض</a:t>
            </a:r>
            <a:r>
              <a:rPr lang="ar-DZ" sz="2400" dirty="0">
                <a:latin typeface="Arabic Typesetting" panose="03020402040406030203" pitchFamily="66" charset="-78"/>
                <a:cs typeface="Arabic Typesetting" panose="03020402040406030203" pitchFamily="66" charset="-78"/>
              </a:rPr>
              <a:t> مساهمته في الجناية أو الجنحة وتتسم بصفة التلبس كل جناية أو جنحة وقعت ولو في غير الظروف المنصوص عليها في الفقرتين السابقتين إذا كانت قد </a:t>
            </a:r>
            <a:r>
              <a:rPr lang="ar-DZ" sz="2400" dirty="0" err="1">
                <a:latin typeface="Arabic Typesetting" panose="03020402040406030203" pitchFamily="66" charset="-78"/>
                <a:cs typeface="Arabic Typesetting" panose="03020402040406030203" pitchFamily="66" charset="-78"/>
              </a:rPr>
              <a:t>أرتكبت</a:t>
            </a:r>
            <a:r>
              <a:rPr lang="ar-DZ" sz="2400" dirty="0">
                <a:latin typeface="Arabic Typesetting" panose="03020402040406030203" pitchFamily="66" charset="-78"/>
                <a:cs typeface="Arabic Typesetting" panose="03020402040406030203" pitchFamily="66" charset="-78"/>
              </a:rPr>
              <a:t> في منزل و كشف صاحب المنزل عنها عقب وقوعها و بادر في الحال </a:t>
            </a:r>
            <a:r>
              <a:rPr lang="ar-DZ" sz="2400" dirty="0" err="1">
                <a:latin typeface="Arabic Typesetting" panose="03020402040406030203" pitchFamily="66" charset="-78"/>
                <a:cs typeface="Arabic Typesetting" panose="03020402040406030203" pitchFamily="66" charset="-78"/>
              </a:rPr>
              <a:t>بإستدعاء</a:t>
            </a:r>
            <a:r>
              <a:rPr lang="ar-DZ" sz="2400" dirty="0">
                <a:latin typeface="Arabic Typesetting" panose="03020402040406030203" pitchFamily="66" charset="-78"/>
                <a:cs typeface="Arabic Typesetting" panose="03020402040406030203" pitchFamily="66" charset="-78"/>
              </a:rPr>
              <a:t> أحد ضباط الشرطة القضائية لإثباتها </a:t>
            </a:r>
            <a:endParaRPr lang="fr-FR" sz="24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674597465"/>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17186" y="1730062"/>
            <a:ext cx="8596668" cy="3125273"/>
          </a:xfrm>
        </p:spPr>
        <p:txBody>
          <a:bodyPr>
            <a:normAutofit fontScale="90000"/>
          </a:bodyPr>
          <a:lstStyle/>
          <a:p>
            <a:pPr algn="r" rtl="1"/>
            <a:r>
              <a:rPr lang="ar-DZ" sz="3100" dirty="0">
                <a:solidFill>
                  <a:schemeClr val="tx1"/>
                </a:solidFill>
                <a:latin typeface="Arabic Typesetting" panose="03020402040406030203" pitchFamily="66" charset="-78"/>
                <a:cs typeface="Arabic Typesetting" panose="03020402040406030203" pitchFamily="66" charset="-78"/>
              </a:rPr>
              <a:t>من خلال نص المادة نستنتج </a:t>
            </a:r>
            <a:r>
              <a:rPr lang="ar-DZ" sz="3100" b="1" dirty="0">
                <a:solidFill>
                  <a:schemeClr val="tx1"/>
                </a:solidFill>
                <a:latin typeface="Arabic Typesetting" panose="03020402040406030203" pitchFamily="66" charset="-78"/>
                <a:cs typeface="Arabic Typesetting" panose="03020402040406030203" pitchFamily="66" charset="-78"/>
              </a:rPr>
              <a:t>حالات التلبس </a:t>
            </a:r>
            <a:r>
              <a:rPr lang="ar-DZ" sz="3100" dirty="0">
                <a:solidFill>
                  <a:schemeClr val="tx1"/>
                </a:solidFill>
                <a:latin typeface="Arabic Typesetting" panose="03020402040406030203" pitchFamily="66" charset="-78"/>
                <a:cs typeface="Arabic Typesetting" panose="03020402040406030203" pitchFamily="66" charset="-78"/>
              </a:rPr>
              <a:t>التي أوردها المشرع على سبيل الحصر </a:t>
            </a:r>
            <a:r>
              <a:rPr lang="ar-DZ" sz="3100" dirty="0" err="1">
                <a:solidFill>
                  <a:schemeClr val="tx1"/>
                </a:solidFill>
                <a:latin typeface="Arabic Typesetting" panose="03020402040406030203" pitchFamily="66" charset="-78"/>
                <a:cs typeface="Arabic Typesetting" panose="03020402040406030203" pitchFamily="66" charset="-78"/>
              </a:rPr>
              <a:t>ولايجوز</a:t>
            </a:r>
            <a:r>
              <a:rPr lang="ar-DZ" sz="3100" dirty="0">
                <a:solidFill>
                  <a:schemeClr val="tx1"/>
                </a:solidFill>
                <a:latin typeface="Arabic Typesetting" panose="03020402040406030203" pitchFamily="66" charset="-78"/>
                <a:cs typeface="Arabic Typesetting" panose="03020402040406030203" pitchFamily="66" charset="-78"/>
              </a:rPr>
              <a:t> القياس عليها.</a:t>
            </a:r>
            <a:r>
              <a:rPr lang="fr-FR" sz="3100" dirty="0">
                <a:solidFill>
                  <a:schemeClr val="tx1"/>
                </a:solidFill>
                <a:latin typeface="Arabic Typesetting" panose="03020402040406030203" pitchFamily="66" charset="-78"/>
                <a:cs typeface="Arabic Typesetting" panose="03020402040406030203" pitchFamily="66" charset="-78"/>
              </a:rPr>
              <a:t/>
            </a:r>
            <a:br>
              <a:rPr lang="fr-FR" sz="3100" dirty="0">
                <a:solidFill>
                  <a:schemeClr val="tx1"/>
                </a:solidFill>
                <a:latin typeface="Arabic Typesetting" panose="03020402040406030203" pitchFamily="66" charset="-78"/>
                <a:cs typeface="Arabic Typesetting" panose="03020402040406030203" pitchFamily="66" charset="-78"/>
              </a:rPr>
            </a:br>
            <a:r>
              <a:rPr lang="ar-DZ" sz="3100" dirty="0" smtClean="0">
                <a:solidFill>
                  <a:schemeClr val="tx1"/>
                </a:solidFill>
                <a:latin typeface="Arabic Typesetting" panose="03020402040406030203" pitchFamily="66" charset="-78"/>
                <a:cs typeface="Arabic Typesetting" panose="03020402040406030203" pitchFamily="66" charset="-78"/>
              </a:rPr>
              <a:t>1- مشاهدة </a:t>
            </a:r>
            <a:r>
              <a:rPr lang="ar-DZ" sz="3100" dirty="0">
                <a:solidFill>
                  <a:schemeClr val="tx1"/>
                </a:solidFill>
                <a:latin typeface="Arabic Typesetting" panose="03020402040406030203" pitchFamily="66" charset="-78"/>
                <a:cs typeface="Arabic Typesetting" panose="03020402040406030203" pitchFamily="66" charset="-78"/>
              </a:rPr>
              <a:t>الجريمة حال </a:t>
            </a:r>
            <a:r>
              <a:rPr lang="ar-DZ" sz="3100" dirty="0" err="1">
                <a:solidFill>
                  <a:schemeClr val="tx1"/>
                </a:solidFill>
                <a:latin typeface="Arabic Typesetting" panose="03020402040406030203" pitchFamily="66" charset="-78"/>
                <a:cs typeface="Arabic Typesetting" panose="03020402040406030203" pitchFamily="66" charset="-78"/>
              </a:rPr>
              <a:t>إرتكابها</a:t>
            </a:r>
            <a:r>
              <a:rPr lang="ar-DZ" sz="3100" dirty="0">
                <a:solidFill>
                  <a:schemeClr val="tx1"/>
                </a:solidFill>
                <a:latin typeface="Arabic Typesetting" panose="03020402040406030203" pitchFamily="66" charset="-78"/>
                <a:cs typeface="Arabic Typesetting" panose="03020402040406030203" pitchFamily="66" charset="-78"/>
              </a:rPr>
              <a:t>.</a:t>
            </a:r>
            <a:r>
              <a:rPr lang="fr-FR" sz="3100" dirty="0">
                <a:solidFill>
                  <a:schemeClr val="tx1"/>
                </a:solidFill>
                <a:latin typeface="Arabic Typesetting" panose="03020402040406030203" pitchFamily="66" charset="-78"/>
                <a:cs typeface="Arabic Typesetting" panose="03020402040406030203" pitchFamily="66" charset="-78"/>
              </a:rPr>
              <a:t/>
            </a:r>
            <a:br>
              <a:rPr lang="fr-FR" sz="3100" dirty="0">
                <a:solidFill>
                  <a:schemeClr val="tx1"/>
                </a:solidFill>
                <a:latin typeface="Arabic Typesetting" panose="03020402040406030203" pitchFamily="66" charset="-78"/>
                <a:cs typeface="Arabic Typesetting" panose="03020402040406030203" pitchFamily="66" charset="-78"/>
              </a:rPr>
            </a:br>
            <a:r>
              <a:rPr lang="ar-DZ" sz="3100" dirty="0" smtClean="0">
                <a:solidFill>
                  <a:schemeClr val="tx1"/>
                </a:solidFill>
                <a:latin typeface="Arabic Typesetting" panose="03020402040406030203" pitchFamily="66" charset="-78"/>
                <a:cs typeface="Arabic Typesetting" panose="03020402040406030203" pitchFamily="66" charset="-78"/>
              </a:rPr>
              <a:t>2- مشاهدة </a:t>
            </a:r>
            <a:r>
              <a:rPr lang="ar-DZ" sz="3100" dirty="0">
                <a:solidFill>
                  <a:schemeClr val="tx1"/>
                </a:solidFill>
                <a:latin typeface="Arabic Typesetting" panose="03020402040406030203" pitchFamily="66" charset="-78"/>
                <a:cs typeface="Arabic Typesetting" panose="03020402040406030203" pitchFamily="66" charset="-78"/>
              </a:rPr>
              <a:t>الجريمة عقب </a:t>
            </a:r>
            <a:r>
              <a:rPr lang="ar-DZ" sz="3100" dirty="0" err="1">
                <a:solidFill>
                  <a:schemeClr val="tx1"/>
                </a:solidFill>
                <a:latin typeface="Arabic Typesetting" panose="03020402040406030203" pitchFamily="66" charset="-78"/>
                <a:cs typeface="Arabic Typesetting" panose="03020402040406030203" pitchFamily="66" charset="-78"/>
              </a:rPr>
              <a:t>إرتكابها</a:t>
            </a:r>
            <a:r>
              <a:rPr lang="ar-DZ" sz="3100" dirty="0">
                <a:solidFill>
                  <a:schemeClr val="tx1"/>
                </a:solidFill>
                <a:latin typeface="Arabic Typesetting" panose="03020402040406030203" pitchFamily="66" charset="-78"/>
                <a:cs typeface="Arabic Typesetting" panose="03020402040406030203" pitchFamily="66" charset="-78"/>
              </a:rPr>
              <a:t>.</a:t>
            </a:r>
            <a:r>
              <a:rPr lang="fr-FR" sz="3100" dirty="0">
                <a:solidFill>
                  <a:schemeClr val="tx1"/>
                </a:solidFill>
                <a:latin typeface="Arabic Typesetting" panose="03020402040406030203" pitchFamily="66" charset="-78"/>
                <a:cs typeface="Arabic Typesetting" panose="03020402040406030203" pitchFamily="66" charset="-78"/>
              </a:rPr>
              <a:t/>
            </a:r>
            <a:br>
              <a:rPr lang="fr-FR" sz="3100" dirty="0">
                <a:solidFill>
                  <a:schemeClr val="tx1"/>
                </a:solidFill>
                <a:latin typeface="Arabic Typesetting" panose="03020402040406030203" pitchFamily="66" charset="-78"/>
                <a:cs typeface="Arabic Typesetting" panose="03020402040406030203" pitchFamily="66" charset="-78"/>
              </a:rPr>
            </a:br>
            <a:r>
              <a:rPr lang="ar-DZ" sz="3100" dirty="0" smtClean="0">
                <a:solidFill>
                  <a:schemeClr val="tx1"/>
                </a:solidFill>
                <a:latin typeface="Arabic Typesetting" panose="03020402040406030203" pitchFamily="66" charset="-78"/>
                <a:cs typeface="Arabic Typesetting" panose="03020402040406030203" pitchFamily="66" charset="-78"/>
              </a:rPr>
              <a:t>3- متابعة </a:t>
            </a:r>
            <a:r>
              <a:rPr lang="ar-DZ" sz="3100" dirty="0">
                <a:solidFill>
                  <a:schemeClr val="tx1"/>
                </a:solidFill>
                <a:latin typeface="Arabic Typesetting" panose="03020402040406030203" pitchFamily="66" charset="-78"/>
                <a:cs typeface="Arabic Typesetting" panose="03020402040406030203" pitchFamily="66" charset="-78"/>
              </a:rPr>
              <a:t>العامة للمشتبه فيه بالصياح.</a:t>
            </a:r>
            <a:r>
              <a:rPr lang="fr-FR" sz="3100" dirty="0">
                <a:solidFill>
                  <a:schemeClr val="tx1"/>
                </a:solidFill>
                <a:latin typeface="Arabic Typesetting" panose="03020402040406030203" pitchFamily="66" charset="-78"/>
                <a:cs typeface="Arabic Typesetting" panose="03020402040406030203" pitchFamily="66" charset="-78"/>
              </a:rPr>
              <a:t/>
            </a:r>
            <a:br>
              <a:rPr lang="fr-FR" sz="3100" dirty="0">
                <a:solidFill>
                  <a:schemeClr val="tx1"/>
                </a:solidFill>
                <a:latin typeface="Arabic Typesetting" panose="03020402040406030203" pitchFamily="66" charset="-78"/>
                <a:cs typeface="Arabic Typesetting" panose="03020402040406030203" pitchFamily="66" charset="-78"/>
              </a:rPr>
            </a:br>
            <a:r>
              <a:rPr lang="ar-DZ" sz="3100" dirty="0" smtClean="0">
                <a:solidFill>
                  <a:schemeClr val="tx1"/>
                </a:solidFill>
                <a:latin typeface="Arabic Typesetting" panose="03020402040406030203" pitchFamily="66" charset="-78"/>
                <a:cs typeface="Arabic Typesetting" panose="03020402040406030203" pitchFamily="66" charset="-78"/>
              </a:rPr>
              <a:t>4- وجود </a:t>
            </a:r>
            <a:r>
              <a:rPr lang="ar-DZ" sz="3100" dirty="0">
                <a:solidFill>
                  <a:schemeClr val="tx1"/>
                </a:solidFill>
                <a:latin typeface="Arabic Typesetting" panose="03020402040406030203" pitchFamily="66" charset="-78"/>
                <a:cs typeface="Arabic Typesetting" panose="03020402040406030203" pitchFamily="66" charset="-78"/>
              </a:rPr>
              <a:t>أشياء ( أداة الجريمة أو محلها) مع المشتبه فيه.</a:t>
            </a:r>
            <a:r>
              <a:rPr lang="fr-FR" sz="3100" dirty="0">
                <a:solidFill>
                  <a:schemeClr val="tx1"/>
                </a:solidFill>
                <a:latin typeface="Arabic Typesetting" panose="03020402040406030203" pitchFamily="66" charset="-78"/>
                <a:cs typeface="Arabic Typesetting" panose="03020402040406030203" pitchFamily="66" charset="-78"/>
              </a:rPr>
              <a:t/>
            </a:r>
            <a:br>
              <a:rPr lang="fr-FR" sz="3100" dirty="0">
                <a:solidFill>
                  <a:schemeClr val="tx1"/>
                </a:solidFill>
                <a:latin typeface="Arabic Typesetting" panose="03020402040406030203" pitchFamily="66" charset="-78"/>
                <a:cs typeface="Arabic Typesetting" panose="03020402040406030203" pitchFamily="66" charset="-78"/>
              </a:rPr>
            </a:br>
            <a:r>
              <a:rPr lang="ar-DZ" sz="3100" dirty="0" smtClean="0">
                <a:solidFill>
                  <a:schemeClr val="tx1"/>
                </a:solidFill>
                <a:latin typeface="Arabic Typesetting" panose="03020402040406030203" pitchFamily="66" charset="-78"/>
                <a:cs typeface="Arabic Typesetting" panose="03020402040406030203" pitchFamily="66" charset="-78"/>
              </a:rPr>
              <a:t>5- وجود </a:t>
            </a:r>
            <a:r>
              <a:rPr lang="ar-DZ" sz="3100" dirty="0">
                <a:solidFill>
                  <a:schemeClr val="tx1"/>
                </a:solidFill>
                <a:latin typeface="Arabic Typesetting" panose="03020402040406030203" pitchFamily="66" charset="-78"/>
                <a:cs typeface="Arabic Typesetting" panose="03020402040406030203" pitchFamily="66" charset="-78"/>
              </a:rPr>
              <a:t>آثار أو دلائل تفيد </a:t>
            </a:r>
            <a:r>
              <a:rPr lang="ar-DZ" sz="3100" dirty="0" err="1">
                <a:solidFill>
                  <a:schemeClr val="tx1"/>
                </a:solidFill>
                <a:latin typeface="Arabic Typesetting" panose="03020402040406030203" pitchFamily="66" charset="-78"/>
                <a:cs typeface="Arabic Typesetting" panose="03020402040406030203" pitchFamily="66" charset="-78"/>
              </a:rPr>
              <a:t>إرتكاب</a:t>
            </a:r>
            <a:r>
              <a:rPr lang="ar-DZ" sz="3100" dirty="0">
                <a:solidFill>
                  <a:schemeClr val="tx1"/>
                </a:solidFill>
                <a:latin typeface="Arabic Typesetting" panose="03020402040406030203" pitchFamily="66" charset="-78"/>
                <a:cs typeface="Arabic Typesetting" panose="03020402040406030203" pitchFamily="66" charset="-78"/>
              </a:rPr>
              <a:t> الجريمة</a:t>
            </a:r>
            <a:r>
              <a:rPr lang="fr-FR" sz="3100" dirty="0">
                <a:solidFill>
                  <a:schemeClr val="tx1"/>
                </a:solidFill>
                <a:latin typeface="Arabic Typesetting" panose="03020402040406030203" pitchFamily="66" charset="-78"/>
                <a:cs typeface="Arabic Typesetting" panose="03020402040406030203" pitchFamily="66" charset="-78"/>
              </a:rPr>
              <a:t/>
            </a:r>
            <a:br>
              <a:rPr lang="fr-FR" sz="3100" dirty="0">
                <a:solidFill>
                  <a:schemeClr val="tx1"/>
                </a:solidFill>
                <a:latin typeface="Arabic Typesetting" panose="03020402040406030203" pitchFamily="66" charset="-78"/>
                <a:cs typeface="Arabic Typesetting" panose="03020402040406030203" pitchFamily="66" charset="-78"/>
              </a:rPr>
            </a:br>
            <a:r>
              <a:rPr lang="ar-DZ" sz="3100" dirty="0" smtClean="0">
                <a:solidFill>
                  <a:schemeClr val="tx1"/>
                </a:solidFill>
                <a:latin typeface="Arabic Typesetting" panose="03020402040406030203" pitchFamily="66" charset="-78"/>
                <a:cs typeface="Arabic Typesetting" panose="03020402040406030203" pitchFamily="66" charset="-78"/>
              </a:rPr>
              <a:t>6- </a:t>
            </a:r>
            <a:r>
              <a:rPr lang="ar-DZ" sz="3100" dirty="0" err="1" smtClean="0">
                <a:solidFill>
                  <a:schemeClr val="tx1"/>
                </a:solidFill>
                <a:latin typeface="Arabic Typesetting" panose="03020402040406030203" pitchFamily="66" charset="-78"/>
                <a:cs typeface="Arabic Typesetting" panose="03020402040406030203" pitchFamily="66" charset="-78"/>
              </a:rPr>
              <a:t>إكتشاف</a:t>
            </a:r>
            <a:r>
              <a:rPr lang="ar-DZ" sz="3100" dirty="0" smtClean="0">
                <a:solidFill>
                  <a:schemeClr val="tx1"/>
                </a:solidFill>
                <a:latin typeface="Arabic Typesetting" panose="03020402040406030203" pitchFamily="66" charset="-78"/>
                <a:cs typeface="Arabic Typesetting" panose="03020402040406030203" pitchFamily="66" charset="-78"/>
              </a:rPr>
              <a:t> </a:t>
            </a:r>
            <a:r>
              <a:rPr lang="ar-DZ" sz="3100" dirty="0">
                <a:solidFill>
                  <a:schemeClr val="tx1"/>
                </a:solidFill>
                <a:latin typeface="Arabic Typesetting" panose="03020402040406030203" pitchFamily="66" charset="-78"/>
                <a:cs typeface="Arabic Typesetting" panose="03020402040406030203" pitchFamily="66" charset="-78"/>
              </a:rPr>
              <a:t>الجريمة في مسكن والتبليغ عنها في الحال .</a:t>
            </a:r>
            <a:r>
              <a:rPr lang="fr-FR" sz="3100" dirty="0">
                <a:solidFill>
                  <a:schemeClr val="tx1"/>
                </a:solidFill>
                <a:latin typeface="Arabic Typesetting" panose="03020402040406030203" pitchFamily="66" charset="-78"/>
                <a:cs typeface="Arabic Typesetting" panose="03020402040406030203" pitchFamily="66" charset="-78"/>
              </a:rPr>
              <a:t/>
            </a:r>
            <a:br>
              <a:rPr lang="fr-FR" sz="3100" dirty="0">
                <a:solidFill>
                  <a:schemeClr val="tx1"/>
                </a:solidFill>
                <a:latin typeface="Arabic Typesetting" panose="03020402040406030203" pitchFamily="66" charset="-78"/>
                <a:cs typeface="Arabic Typesetting" panose="03020402040406030203" pitchFamily="66" charset="-78"/>
              </a:rPr>
            </a:br>
            <a:r>
              <a:rPr lang="ar-DZ" sz="3100" dirty="0">
                <a:solidFill>
                  <a:schemeClr val="tx1"/>
                </a:solidFill>
                <a:latin typeface="Arabic Typesetting" panose="03020402040406030203" pitchFamily="66" charset="-78"/>
                <a:cs typeface="Arabic Typesetting" panose="03020402040406030203" pitchFamily="66" charset="-78"/>
              </a:rPr>
              <a:t>وحالة التلبس توجد على صورتين: تلبس فعلي (الفقرتين 1 و2) وتلبس حكمي أو مفترض (الفقرة 3) سواء كان الجرم جناية أو جنحة، ولا تعرف المخالفات </a:t>
            </a:r>
            <a:r>
              <a:rPr lang="ar-DZ" sz="3100" dirty="0" smtClean="0">
                <a:solidFill>
                  <a:schemeClr val="tx1"/>
                </a:solidFill>
                <a:latin typeface="Arabic Typesetting" panose="03020402040406030203" pitchFamily="66" charset="-78"/>
                <a:cs typeface="Arabic Typesetting" panose="03020402040406030203" pitchFamily="66" charset="-78"/>
              </a:rPr>
              <a:t>التلبس</a:t>
            </a:r>
            <a:endParaRPr lang="fr-FR" dirty="0">
              <a:solidFill>
                <a:schemeClr val="tx1"/>
              </a:solidFill>
              <a:latin typeface="Arabic Typesetting" panose="03020402040406030203" pitchFamily="66" charset="-78"/>
              <a:cs typeface="Arabic Typesetting" panose="03020402040406030203" pitchFamily="66" charset="-78"/>
            </a:endParaRPr>
          </a:p>
        </p:txBody>
      </p:sp>
      <p:sp>
        <p:nvSpPr>
          <p:cNvPr id="3" name="Espace réservé du texte 2"/>
          <p:cNvSpPr>
            <a:spLocks noGrp="1"/>
          </p:cNvSpPr>
          <p:nvPr>
            <p:ph type="body" idx="1"/>
          </p:nvPr>
        </p:nvSpPr>
        <p:spPr>
          <a:xfrm>
            <a:off x="844760" y="5287038"/>
            <a:ext cx="8596668" cy="1570962"/>
          </a:xfrm>
        </p:spPr>
        <p:txBody>
          <a:bodyPr>
            <a:normAutofit/>
          </a:bodyPr>
          <a:lstStyle/>
          <a:p>
            <a:r>
              <a:rPr lang="ar-DZ" sz="3200" dirty="0" smtClean="0">
                <a:latin typeface="Arabic Typesetting" panose="03020402040406030203" pitchFamily="66" charset="-78"/>
                <a:cs typeface="Arabic Typesetting" panose="03020402040406030203" pitchFamily="66" charset="-78"/>
              </a:rPr>
              <a:t>يتبع بشروط التلبس</a:t>
            </a:r>
            <a:endParaRPr lang="fr-FR" sz="32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935665090"/>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7796" y="330560"/>
            <a:ext cx="8596668" cy="1320800"/>
          </a:xfrm>
        </p:spPr>
        <p:txBody>
          <a:bodyPr>
            <a:normAutofit fontScale="90000"/>
          </a:bodyPr>
          <a:lstStyle/>
          <a:p>
            <a:pPr algn="ctr"/>
            <a:r>
              <a:rPr lang="ar-DZ" sz="4000" b="1" u="sng"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شروط التلبس </a:t>
            </a:r>
            <a:br>
              <a:rPr lang="ar-DZ" sz="4000" b="1" u="sng"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br>
            <a:r>
              <a:rPr lang="ar-DZ" sz="3100" b="1"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ولكي يصبح التلبس منتجا لآثاره مخولا لضابط الشرطة القضائية ممارسة هذه الإختصاصات يجب تحقيق الشروط </a:t>
            </a:r>
            <a:r>
              <a:rPr lang="ar-DZ" sz="3100" b="1"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التالية:</a:t>
            </a:r>
            <a:br>
              <a:rPr lang="ar-DZ" sz="3100" b="1"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br>
            <a:r>
              <a:rPr lang="ar-DZ" sz="3100" b="1" u="sng"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r>
              <a:rPr lang="ar-DZ" sz="4000" b="1" u="sng"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الشرط الأول</a:t>
            </a:r>
            <a:r>
              <a:rPr lang="ar-DZ" sz="2800" b="1"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r>
            <a:br>
              <a:rPr lang="ar-DZ" sz="2800" b="1"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br>
            <a:r>
              <a:rPr lang="ar-DZ" sz="3200" b="1" dirty="0" smtClean="0">
                <a:solidFill>
                  <a:schemeClr val="tx1"/>
                </a:solidFill>
                <a:latin typeface="Arabic Typesetting" panose="03020402040406030203" pitchFamily="66" charset="-78"/>
                <a:cs typeface="Arabic Typesetting" panose="03020402040406030203" pitchFamily="66" charset="-78"/>
              </a:rPr>
              <a:t>أن يكتشف التلبس بطريق مشروع كأن يصادف عرضا جريمة أمامه </a:t>
            </a:r>
            <a:r>
              <a:rPr lang="ar-DZ" sz="3100" b="1"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r>
            <a:br>
              <a:rPr lang="ar-DZ" sz="3100" b="1"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br>
            <a:r>
              <a:rPr lang="fr-FR" sz="3100" b="1"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r>
            <a:br>
              <a:rPr lang="fr-FR" sz="3100" b="1"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br>
            <a:endParaRPr lang="fr-FR" sz="4000" b="1"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3" name="Espace réservé du texte 2"/>
          <p:cNvSpPr>
            <a:spLocks noGrp="1"/>
          </p:cNvSpPr>
          <p:nvPr>
            <p:ph type="body" idx="1"/>
          </p:nvPr>
        </p:nvSpPr>
        <p:spPr>
          <a:xfrm>
            <a:off x="765897" y="2750279"/>
            <a:ext cx="4185623" cy="576262"/>
          </a:xfrm>
        </p:spPr>
        <p:txBody>
          <a:bodyPr/>
          <a:lstStyle/>
          <a:p>
            <a:pPr algn="ctr"/>
            <a:r>
              <a:rPr lang="ar-DZ" sz="3600" b="1" u="sng" dirty="0" smtClean="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الشرط الثالث</a:t>
            </a:r>
            <a:endParaRPr lang="fr-FR" sz="3600" b="1" u="sng"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4" name="Espace réservé du contenu 3"/>
          <p:cNvSpPr>
            <a:spLocks noGrp="1"/>
          </p:cNvSpPr>
          <p:nvPr>
            <p:ph sz="half" idx="2"/>
          </p:nvPr>
        </p:nvSpPr>
        <p:spPr>
          <a:xfrm>
            <a:off x="765897" y="3553883"/>
            <a:ext cx="4185623" cy="3304117"/>
          </a:xfrm>
        </p:spPr>
        <p:txBody>
          <a:bodyPr>
            <a:normAutofit/>
          </a:bodyPr>
          <a:lstStyle/>
          <a:p>
            <a:pPr marL="0" indent="0" algn="ctr">
              <a:buNone/>
            </a:pPr>
            <a:r>
              <a:rPr lang="ar-DZ" sz="4000" b="1" dirty="0">
                <a:latin typeface="Arabic Typesetting" panose="03020402040406030203" pitchFamily="66" charset="-78"/>
                <a:cs typeface="Arabic Typesetting" panose="03020402040406030203" pitchFamily="66" charset="-78"/>
              </a:rPr>
              <a:t>أن يكون قد اكتشف الجريمة بنفسه أو على الأقل يتحقق منها بنفسه فإذا أبلغ بجريمة وجب عليه إخطار وكيل الجمهورية </a:t>
            </a:r>
            <a:r>
              <a:rPr lang="ar-DZ" sz="4000" b="1" dirty="0" err="1">
                <a:latin typeface="Arabic Typesetting" panose="03020402040406030203" pitchFamily="66" charset="-78"/>
                <a:cs typeface="Arabic Typesetting" panose="03020402040406030203" pitchFamily="66" charset="-78"/>
              </a:rPr>
              <a:t>والإنتقال</a:t>
            </a:r>
            <a:r>
              <a:rPr lang="ar-DZ" sz="4000" b="1" dirty="0">
                <a:latin typeface="Arabic Typesetting" panose="03020402040406030203" pitchFamily="66" charset="-78"/>
                <a:cs typeface="Arabic Typesetting" panose="03020402040406030203" pitchFamily="66" charset="-78"/>
              </a:rPr>
              <a:t> فورا إلى محل الحادثة والقيام بجميع التحريات اللازمة</a:t>
            </a:r>
            <a:endParaRPr lang="fr-FR" sz="4000" b="1" dirty="0">
              <a:latin typeface="Arabic Typesetting" panose="03020402040406030203" pitchFamily="66" charset="-78"/>
              <a:cs typeface="Arabic Typesetting" panose="03020402040406030203" pitchFamily="66" charset="-78"/>
            </a:endParaRPr>
          </a:p>
        </p:txBody>
      </p:sp>
      <p:sp>
        <p:nvSpPr>
          <p:cNvPr id="5" name="Espace réservé du texte 4"/>
          <p:cNvSpPr>
            <a:spLocks noGrp="1"/>
          </p:cNvSpPr>
          <p:nvPr>
            <p:ph type="body" sz="quarter" idx="3"/>
          </p:nvPr>
        </p:nvSpPr>
        <p:spPr>
          <a:xfrm>
            <a:off x="7477406" y="2796921"/>
            <a:ext cx="4185618" cy="576262"/>
          </a:xfrm>
        </p:spPr>
        <p:txBody>
          <a:bodyPr/>
          <a:lstStyle/>
          <a:p>
            <a:pPr algn="ctr"/>
            <a:r>
              <a:rPr lang="ar-DZ" sz="3600" b="1" u="sng" dirty="0" smtClean="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الشرط الثاني</a:t>
            </a:r>
            <a:endParaRPr lang="fr-FR" sz="3600" b="1" u="sng"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6" name="Espace réservé du contenu 5"/>
          <p:cNvSpPr>
            <a:spLocks noGrp="1"/>
          </p:cNvSpPr>
          <p:nvPr>
            <p:ph sz="quarter" idx="4"/>
          </p:nvPr>
        </p:nvSpPr>
        <p:spPr>
          <a:xfrm>
            <a:off x="7477407" y="3409692"/>
            <a:ext cx="4185617" cy="3304117"/>
          </a:xfrm>
        </p:spPr>
        <p:txBody>
          <a:bodyPr>
            <a:normAutofit fontScale="70000" lnSpcReduction="20000"/>
          </a:bodyPr>
          <a:lstStyle/>
          <a:p>
            <a:pPr marL="0" indent="0" algn="ctr">
              <a:buNone/>
            </a:pPr>
            <a:r>
              <a:rPr lang="ar-DZ" sz="7400" dirty="0" smtClean="0">
                <a:solidFill>
                  <a:schemeClr val="tx1"/>
                </a:solidFill>
                <a:latin typeface="Arabic Typesetting" panose="03020402040406030203" pitchFamily="66" charset="-78"/>
                <a:cs typeface="Arabic Typesetting" panose="03020402040406030203" pitchFamily="66" charset="-78"/>
              </a:rPr>
              <a:t>أن يكون التلبس سابقا على إجراءات التحقيق أي أن تتحقق حالة من الحالات السابقة لممارسة </a:t>
            </a:r>
            <a:r>
              <a:rPr lang="ar-DZ" sz="7400" dirty="0" err="1" smtClean="0">
                <a:solidFill>
                  <a:schemeClr val="tx1"/>
                </a:solidFill>
                <a:latin typeface="Arabic Typesetting" panose="03020402040406030203" pitchFamily="66" charset="-78"/>
                <a:cs typeface="Arabic Typesetting" panose="03020402040406030203" pitchFamily="66" charset="-78"/>
              </a:rPr>
              <a:t>الإختصاص</a:t>
            </a:r>
            <a:r>
              <a:rPr lang="ar-DZ" sz="7400" dirty="0" smtClean="0">
                <a:solidFill>
                  <a:schemeClr val="tx1"/>
                </a:solidFill>
                <a:latin typeface="Arabic Typesetting" panose="03020402040406030203" pitchFamily="66" charset="-78"/>
                <a:cs typeface="Arabic Typesetting" panose="03020402040406030203" pitchFamily="66" charset="-78"/>
              </a:rPr>
              <a:t> في حالة التلبس</a:t>
            </a:r>
          </a:p>
          <a:p>
            <a:pPr marL="0" indent="0" algn="ctr">
              <a:buNone/>
            </a:pPr>
            <a:endParaRPr lang="ar-DZ" sz="7400" dirty="0" smtClean="0">
              <a:solidFill>
                <a:schemeClr val="tx1"/>
              </a:solidFill>
              <a:latin typeface="Arabic Typesetting" panose="03020402040406030203" pitchFamily="66" charset="-78"/>
              <a:cs typeface="Arabic Typesetting" panose="03020402040406030203" pitchFamily="66" charset="-78"/>
            </a:endParaRPr>
          </a:p>
          <a:p>
            <a:pPr marL="0" indent="0" algn="ctr">
              <a:buNone/>
            </a:pPr>
            <a:endParaRPr lang="ar-DZ" sz="3600" dirty="0">
              <a:solidFill>
                <a:schemeClr val="tx1"/>
              </a:solidFill>
              <a:latin typeface="Arabic Typesetting" panose="03020402040406030203" pitchFamily="66" charset="-78"/>
              <a:cs typeface="Arabic Typesetting" panose="03020402040406030203" pitchFamily="66" charset="-78"/>
            </a:endParaRPr>
          </a:p>
          <a:p>
            <a:pPr marL="0" indent="0" algn="ctr">
              <a:buNone/>
            </a:pPr>
            <a:endParaRPr lang="ar-DZ" sz="3600" dirty="0" smtClean="0">
              <a:solidFill>
                <a:schemeClr val="tx1"/>
              </a:solidFill>
              <a:latin typeface="Arabic Typesetting" panose="03020402040406030203" pitchFamily="66" charset="-78"/>
              <a:cs typeface="Arabic Typesetting" panose="03020402040406030203" pitchFamily="66" charset="-78"/>
            </a:endParaRPr>
          </a:p>
          <a:p>
            <a:pPr marL="0" indent="0" algn="ctr">
              <a:buNone/>
            </a:pPr>
            <a:endParaRPr lang="ar-DZ" sz="3600" dirty="0" smtClean="0">
              <a:solidFill>
                <a:schemeClr val="tx1"/>
              </a:solidFill>
              <a:latin typeface="Arabic Typesetting" panose="03020402040406030203" pitchFamily="66" charset="-78"/>
              <a:cs typeface="Arabic Typesetting" panose="03020402040406030203" pitchFamily="66" charset="-78"/>
            </a:endParaRPr>
          </a:p>
          <a:p>
            <a:pPr marL="0" indent="0" algn="ctr">
              <a:buNone/>
            </a:pPr>
            <a:endParaRPr lang="ar-DZ" sz="3600" dirty="0" smtClean="0">
              <a:solidFill>
                <a:schemeClr val="tx1"/>
              </a:solidFill>
              <a:latin typeface="Arabic Typesetting" panose="03020402040406030203" pitchFamily="66" charset="-78"/>
              <a:cs typeface="Arabic Typesetting" panose="03020402040406030203" pitchFamily="66" charset="-78"/>
            </a:endParaRPr>
          </a:p>
          <a:p>
            <a:pPr marL="0" indent="0">
              <a:buNone/>
            </a:pPr>
            <a:endParaRPr lang="fr-FR" sz="3600" b="1" dirty="0">
              <a:solidFill>
                <a:schemeClr val="tx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503266102"/>
      </p:ext>
    </p:extLst>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56883" y="532327"/>
            <a:ext cx="8596668" cy="1320800"/>
          </a:xfrm>
        </p:spPr>
        <p:txBody>
          <a:bodyPr>
            <a:noAutofit/>
          </a:bodyPr>
          <a:lstStyle/>
          <a:p>
            <a:r>
              <a:rPr lang="ar-DZ" sz="6000" u="sng"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ثانيا/ </a:t>
            </a:r>
            <a:r>
              <a:rPr lang="ar-DZ" sz="6000" b="1" u="sng"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اختصاصات </a:t>
            </a:r>
            <a:r>
              <a:rPr lang="ar-DZ" sz="6000" b="1" u="sng"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الشرطة القضائية في حالة التلبس</a:t>
            </a:r>
            <a:endParaRPr lang="fr-FR" sz="6000" u="sng"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67728" y="2750455"/>
            <a:ext cx="2819400" cy="1619250"/>
          </a:xfrm>
        </p:spPr>
      </p:pic>
    </p:spTree>
    <p:extLst>
      <p:ext uri="{BB962C8B-B14F-4D97-AF65-F5344CB8AC3E}">
        <p14:creationId xmlns:p14="http://schemas.microsoft.com/office/powerpoint/2010/main" val="169977696"/>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DZ" u="sng" dirty="0" smtClean="0">
                <a:solidFill>
                  <a:schemeClr val="tx1"/>
                </a:solidFill>
              </a:rPr>
              <a:t>1</a:t>
            </a:r>
            <a:r>
              <a:rPr lang="ar-DZ" sz="6000" u="sng" dirty="0" smtClean="0">
                <a:solidFill>
                  <a:schemeClr val="tx1"/>
                </a:solidFill>
                <a:latin typeface="Arabic Typesetting" panose="03020402040406030203" pitchFamily="66" charset="-78"/>
                <a:cs typeface="Arabic Typesetting" panose="03020402040406030203" pitchFamily="66" charset="-78"/>
              </a:rPr>
              <a:t>/ ضبط المشتبه فيه واقتياده إلى أقرب مركز</a:t>
            </a:r>
            <a:endParaRPr lang="fr-FR" sz="6000" u="sng" dirty="0">
              <a:solidFill>
                <a:schemeClr val="tx1"/>
              </a:solidFill>
              <a:latin typeface="Arabic Typesetting" panose="03020402040406030203" pitchFamily="66" charset="-78"/>
              <a:cs typeface="Arabic Typesetting" panose="03020402040406030203" pitchFamily="66" charset="-78"/>
            </a:endParaRPr>
          </a:p>
        </p:txBody>
      </p:sp>
      <p:sp>
        <p:nvSpPr>
          <p:cNvPr id="3" name="Espace réservé du texte 2"/>
          <p:cNvSpPr>
            <a:spLocks noGrp="1"/>
          </p:cNvSpPr>
          <p:nvPr>
            <p:ph type="body" sz="quarter" idx="13"/>
          </p:nvPr>
        </p:nvSpPr>
        <p:spPr>
          <a:xfrm>
            <a:off x="3562200" y="3117952"/>
            <a:ext cx="8337879" cy="514248"/>
          </a:xfrm>
        </p:spPr>
        <p:txBody>
          <a:bodyPr/>
          <a:lstStyle/>
          <a:p>
            <a:r>
              <a:rPr lang="ar-DZ" sz="4400" dirty="0" smtClean="0">
                <a:solidFill>
                  <a:schemeClr val="tx1"/>
                </a:solidFill>
                <a:latin typeface="Arabic Typesetting" panose="03020402040406030203" pitchFamily="66" charset="-78"/>
                <a:cs typeface="Arabic Typesetting" panose="03020402040406030203" pitchFamily="66" charset="-78"/>
              </a:rPr>
              <a:t>ماذا نقصد بهذا الإجراء؟</a:t>
            </a:r>
            <a:endParaRPr lang="fr-FR" sz="4400" dirty="0">
              <a:solidFill>
                <a:schemeClr val="tx1"/>
              </a:solidFill>
              <a:latin typeface="Arabic Typesetting" panose="03020402040406030203" pitchFamily="66" charset="-78"/>
              <a:cs typeface="Arabic Typesetting" panose="03020402040406030203" pitchFamily="66" charset="-78"/>
            </a:endParaRPr>
          </a:p>
        </p:txBody>
      </p:sp>
      <p:sp>
        <p:nvSpPr>
          <p:cNvPr id="4" name="Espace réservé du texte 3"/>
          <p:cNvSpPr>
            <a:spLocks noGrp="1"/>
          </p:cNvSpPr>
          <p:nvPr>
            <p:ph type="body" idx="1"/>
          </p:nvPr>
        </p:nvSpPr>
        <p:spPr>
          <a:xfrm>
            <a:off x="1308400" y="3973656"/>
            <a:ext cx="8596668" cy="1513914"/>
          </a:xfrm>
        </p:spPr>
        <p:txBody>
          <a:bodyPr>
            <a:noAutofit/>
          </a:bodyPr>
          <a:lstStyle/>
          <a:p>
            <a:pPr algn="ctr"/>
            <a:r>
              <a:rPr lang="ar-DZ" sz="3200" dirty="0">
                <a:solidFill>
                  <a:schemeClr val="tx1"/>
                </a:solidFill>
                <a:latin typeface="Arabic Typesetting" panose="03020402040406030203" pitchFamily="66" charset="-78"/>
                <a:cs typeface="Arabic Typesetting" panose="03020402040406030203" pitchFamily="66" charset="-78"/>
              </a:rPr>
              <a:t> يقصد بضبط المشتبه فيه التعرض المادي لشخصه، وذلك بتقييد حريته </a:t>
            </a:r>
            <a:r>
              <a:rPr lang="ar-DZ" sz="3200" dirty="0" err="1">
                <a:solidFill>
                  <a:schemeClr val="tx1"/>
                </a:solidFill>
                <a:latin typeface="Arabic Typesetting" panose="03020402040406030203" pitchFamily="66" charset="-78"/>
                <a:cs typeface="Arabic Typesetting" panose="03020402040406030203" pitchFamily="66" charset="-78"/>
              </a:rPr>
              <a:t>وإقتياده</a:t>
            </a:r>
            <a:r>
              <a:rPr lang="ar-DZ" sz="3200" dirty="0">
                <a:solidFill>
                  <a:schemeClr val="tx1"/>
                </a:solidFill>
                <a:latin typeface="Arabic Typesetting" panose="03020402040406030203" pitchFamily="66" charset="-78"/>
                <a:cs typeface="Arabic Typesetting" panose="03020402040406030203" pitchFamily="66" charset="-78"/>
              </a:rPr>
              <a:t> إلى أقرب مركز الأمن (الشرطة أو الدرك) ولكن </a:t>
            </a:r>
            <a:r>
              <a:rPr lang="ar-DZ" sz="3200" dirty="0" err="1">
                <a:solidFill>
                  <a:schemeClr val="tx1"/>
                </a:solidFill>
                <a:latin typeface="Arabic Typesetting" panose="03020402040406030203" pitchFamily="66" charset="-78"/>
                <a:cs typeface="Arabic Typesetting" panose="03020402040406030203" pitchFamily="66" charset="-78"/>
              </a:rPr>
              <a:t>لايمكن</a:t>
            </a:r>
            <a:r>
              <a:rPr lang="ar-DZ" sz="3200" dirty="0">
                <a:solidFill>
                  <a:schemeClr val="tx1"/>
                </a:solidFill>
                <a:latin typeface="Arabic Typesetting" panose="03020402040406030203" pitchFamily="66" charset="-78"/>
                <a:cs typeface="Arabic Typesetting" panose="03020402040406030203" pitchFamily="66" charset="-78"/>
              </a:rPr>
              <a:t> لضابط الشرطة القضائية القيام بهذا الإجراء إلا إذا كان بصدد جناية أو جنحة في حالة تلبس قام بها المشتبه فيه وفقا لما تنص عليه المادة 61 ق </a:t>
            </a:r>
            <a:r>
              <a:rPr lang="ar-DZ" sz="3200" dirty="0" err="1">
                <a:solidFill>
                  <a:schemeClr val="tx1"/>
                </a:solidFill>
                <a:latin typeface="Arabic Typesetting" panose="03020402040406030203" pitchFamily="66" charset="-78"/>
                <a:cs typeface="Arabic Typesetting" panose="03020402040406030203" pitchFamily="66" charset="-78"/>
              </a:rPr>
              <a:t>إج</a:t>
            </a:r>
            <a:r>
              <a:rPr lang="ar-DZ" sz="3200" dirty="0">
                <a:solidFill>
                  <a:schemeClr val="tx1"/>
                </a:solidFill>
                <a:latin typeface="Arabic Typesetting" panose="03020402040406030203" pitchFamily="66" charset="-78"/>
                <a:cs typeface="Arabic Typesetting" panose="03020402040406030203" pitchFamily="66" charset="-78"/>
              </a:rPr>
              <a:t> ج</a:t>
            </a:r>
            <a:r>
              <a:rPr lang="ar-DZ" sz="3200" dirty="0">
                <a:latin typeface="Arabic Typesetting" panose="03020402040406030203" pitchFamily="66" charset="-78"/>
                <a:cs typeface="Arabic Typesetting" panose="03020402040406030203" pitchFamily="66" charset="-78"/>
              </a:rPr>
              <a:t>.</a:t>
            </a:r>
            <a:endParaRPr lang="fr-FR" sz="32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947104559"/>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61424" y="514924"/>
            <a:ext cx="3854528" cy="1278466"/>
          </a:xfrm>
        </p:spPr>
        <p:txBody>
          <a:bodyPr/>
          <a:lstStyle/>
          <a:p>
            <a:pPr algn="ctr"/>
            <a:r>
              <a:rPr lang="ar-DZ" u="sng" dirty="0" smtClean="0">
                <a:solidFill>
                  <a:schemeClr val="tx1"/>
                </a:solidFill>
              </a:rPr>
              <a:t>2</a:t>
            </a:r>
            <a:r>
              <a:rPr lang="ar-DZ" sz="3200" u="sng"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r>
              <a:rPr lang="ar-DZ" sz="3200" b="1" u="sng"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الأمر بعدم المبارحة لمكان وقوع الجريمة</a:t>
            </a:r>
            <a:endParaRPr lang="fr-FR" u="sng"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pic>
        <p:nvPicPr>
          <p:cNvPr id="5" name="Espace réservé du contenu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068791" y="2383368"/>
            <a:ext cx="2705100" cy="1685925"/>
          </a:xfrm>
        </p:spPr>
      </p:pic>
      <p:sp>
        <p:nvSpPr>
          <p:cNvPr id="4" name="Espace réservé du texte 3"/>
          <p:cNvSpPr>
            <a:spLocks noGrp="1"/>
          </p:cNvSpPr>
          <p:nvPr>
            <p:ph type="body" sz="half" idx="2"/>
          </p:nvPr>
        </p:nvSpPr>
        <p:spPr>
          <a:xfrm>
            <a:off x="1862190" y="2648280"/>
            <a:ext cx="3854528" cy="2584449"/>
          </a:xfrm>
        </p:spPr>
        <p:txBody>
          <a:bodyPr>
            <a:normAutofit fontScale="62500" lnSpcReduction="20000"/>
          </a:bodyPr>
          <a:lstStyle/>
          <a:p>
            <a:pPr algn="ctr"/>
            <a:r>
              <a:rPr lang="ar-DZ" dirty="0"/>
              <a:t>	</a:t>
            </a:r>
            <a:r>
              <a:rPr lang="ar-DZ" sz="4000" dirty="0">
                <a:latin typeface="Arabic Typesetting" panose="03020402040406030203" pitchFamily="66" charset="-78"/>
                <a:cs typeface="Arabic Typesetting" panose="03020402040406030203" pitchFamily="66" charset="-78"/>
              </a:rPr>
              <a:t>تنص المادة 50 </a:t>
            </a:r>
            <a:r>
              <a:rPr lang="ar-DZ" sz="4000" dirty="0" err="1">
                <a:latin typeface="Arabic Typesetting" panose="03020402040406030203" pitchFamily="66" charset="-78"/>
                <a:cs typeface="Arabic Typesetting" panose="03020402040406030203" pitchFamily="66" charset="-78"/>
              </a:rPr>
              <a:t>إج</a:t>
            </a:r>
            <a:r>
              <a:rPr lang="ar-DZ" sz="4000" dirty="0">
                <a:latin typeface="Arabic Typesetting" panose="03020402040406030203" pitchFamily="66" charset="-78"/>
                <a:cs typeface="Arabic Typesetting" panose="03020402040406030203" pitchFamily="66" charset="-78"/>
              </a:rPr>
              <a:t> ج : "يجوز لضابط الشرطة القضائية منع أي شخص من مبارحة مكان الجريمة ريثما ينتهي من إجراء تحرياته" يقصد بعدم المبارحة تلك الأمر الذي يوجهه ضابط الشرطة القضائية المتواجد بمكان </a:t>
            </a:r>
            <a:r>
              <a:rPr lang="ar-DZ" sz="4000" dirty="0" err="1">
                <a:latin typeface="Arabic Typesetting" panose="03020402040406030203" pitchFamily="66" charset="-78"/>
                <a:cs typeface="Arabic Typesetting" panose="03020402040406030203" pitchFamily="66" charset="-78"/>
              </a:rPr>
              <a:t>إرتكاب</a:t>
            </a:r>
            <a:r>
              <a:rPr lang="ar-DZ" sz="4000" dirty="0">
                <a:latin typeface="Arabic Typesetting" panose="03020402040406030203" pitchFamily="66" charset="-78"/>
                <a:cs typeface="Arabic Typesetting" panose="03020402040406030203" pitchFamily="66" charset="-78"/>
              </a:rPr>
              <a:t> جريمة متلبس بها إلى شخص أو عدة أشخاص يتواجدون في نفس المكان بعدم مغادرته، والغرض من ذلك تمكينه من إتمام مهمته على أحسن وجه </a:t>
            </a:r>
            <a:endParaRPr lang="fr-FR" sz="16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067451349"/>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12951" y="275111"/>
            <a:ext cx="3854528" cy="1278466"/>
          </a:xfrm>
        </p:spPr>
        <p:txBody>
          <a:bodyPr>
            <a:normAutofit/>
          </a:bodyPr>
          <a:lstStyle/>
          <a:p>
            <a:pPr algn="ctr"/>
            <a:r>
              <a:rPr lang="ar-DZ" sz="4400" b="1" u="sng" dirty="0" smtClean="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3/ الاستعانة بالخبراء</a:t>
            </a:r>
            <a:endParaRPr lang="fr-FR" sz="4400" b="1" u="sng"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pic>
        <p:nvPicPr>
          <p:cNvPr id="5" name="Espace réservé du contenu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61241" y="1872646"/>
            <a:ext cx="2238375" cy="2038350"/>
          </a:xfrm>
        </p:spPr>
      </p:pic>
      <p:sp>
        <p:nvSpPr>
          <p:cNvPr id="4" name="Espace réservé du texte 3"/>
          <p:cNvSpPr>
            <a:spLocks noGrp="1"/>
          </p:cNvSpPr>
          <p:nvPr>
            <p:ph type="body" sz="half" idx="2"/>
          </p:nvPr>
        </p:nvSpPr>
        <p:spPr>
          <a:xfrm>
            <a:off x="1308398" y="1721001"/>
            <a:ext cx="3854528" cy="2584449"/>
          </a:xfrm>
        </p:spPr>
        <p:txBody>
          <a:bodyPr>
            <a:noAutofit/>
          </a:bodyPr>
          <a:lstStyle/>
          <a:p>
            <a:pPr algn="ctr"/>
            <a:r>
              <a:rPr lang="ar-DZ" sz="2800" dirty="0">
                <a:solidFill>
                  <a:schemeClr val="tx1"/>
                </a:solidFill>
                <a:latin typeface="Arabic Typesetting" panose="03020402040406030203" pitchFamily="66" charset="-78"/>
                <a:cs typeface="Arabic Typesetting" panose="03020402040406030203" pitchFamily="66" charset="-78"/>
              </a:rPr>
              <a:t>يمكن لضابط الشرطة القضائية طبقا للمادة 49 من قانون الإجراءات الجزائية عند </a:t>
            </a:r>
            <a:r>
              <a:rPr lang="ar-DZ" sz="2800" dirty="0" smtClean="0">
                <a:solidFill>
                  <a:schemeClr val="tx1"/>
                </a:solidFill>
                <a:latin typeface="Arabic Typesetting" panose="03020402040406030203" pitchFamily="66" charset="-78"/>
                <a:cs typeface="Arabic Typesetting" panose="03020402040406030203" pitchFamily="66" charset="-78"/>
              </a:rPr>
              <a:t>انتقاله </a:t>
            </a:r>
            <a:r>
              <a:rPr lang="ar-DZ" sz="2800" dirty="0">
                <a:solidFill>
                  <a:schemeClr val="tx1"/>
                </a:solidFill>
                <a:latin typeface="Arabic Typesetting" panose="03020402040406030203" pitchFamily="66" charset="-78"/>
                <a:cs typeface="Arabic Typesetting" panose="03020402040406030203" pitchFamily="66" charset="-78"/>
              </a:rPr>
              <a:t>لمسرح الجريمة أن يستعين بأشخاص مؤهلين لذلك وعلى هؤلاء الأشخاص الذين يستعين بهم ضابط الشرطة القضائية أداء اليمين قبل إبداء رأيهم في كل مسألة أو حالة لها علاقة بالجريمة ، خلافا إذا كان من قائمة الخبراء المحلفين</a:t>
            </a:r>
            <a:r>
              <a:rPr lang="ar-DZ" sz="2800" b="1" dirty="0">
                <a:solidFill>
                  <a:schemeClr val="tx1"/>
                </a:solidFill>
                <a:latin typeface="Arabic Typesetting" panose="03020402040406030203" pitchFamily="66" charset="-78"/>
                <a:cs typeface="Arabic Typesetting" panose="03020402040406030203" pitchFamily="66" charset="-78"/>
              </a:rPr>
              <a:t> </a:t>
            </a:r>
            <a:r>
              <a:rPr lang="ar-DZ" sz="2800" dirty="0">
                <a:solidFill>
                  <a:schemeClr val="tx1"/>
                </a:solidFill>
                <a:latin typeface="Arabic Typesetting" panose="03020402040406030203" pitchFamily="66" charset="-78"/>
                <a:cs typeface="Arabic Typesetting" panose="03020402040406030203" pitchFamily="66" charset="-78"/>
              </a:rPr>
              <a:t>حيث نصت المادة 60 قانون الإجراءات الجزائية على إمكانية </a:t>
            </a:r>
            <a:r>
              <a:rPr lang="ar-DZ" sz="2800" dirty="0" smtClean="0">
                <a:solidFill>
                  <a:schemeClr val="tx1"/>
                </a:solidFill>
                <a:latin typeface="Arabic Typesetting" panose="03020402040406030203" pitchFamily="66" charset="-78"/>
                <a:cs typeface="Arabic Typesetting" panose="03020402040406030203" pitchFamily="66" charset="-78"/>
              </a:rPr>
              <a:t>الاستعانة </a:t>
            </a:r>
            <a:r>
              <a:rPr lang="ar-DZ" sz="2800" dirty="0">
                <a:solidFill>
                  <a:schemeClr val="tx1"/>
                </a:solidFill>
                <a:latin typeface="Arabic Typesetting" panose="03020402040406030203" pitchFamily="66" charset="-78"/>
                <a:cs typeface="Arabic Typesetting" panose="03020402040406030203" pitchFamily="66" charset="-78"/>
              </a:rPr>
              <a:t>بالخبراء والأشخاص التقنيين من طرف ضباط الشرطة القضائية دون الأعوان في معاينة أمور فنية على مسرح </a:t>
            </a:r>
            <a:r>
              <a:rPr lang="ar-DZ" sz="2800" dirty="0" smtClean="0">
                <a:solidFill>
                  <a:schemeClr val="tx1"/>
                </a:solidFill>
                <a:latin typeface="Arabic Typesetting" panose="03020402040406030203" pitchFamily="66" charset="-78"/>
                <a:cs typeface="Arabic Typesetting" panose="03020402040406030203" pitchFamily="66" charset="-78"/>
              </a:rPr>
              <a:t>الجريمة</a:t>
            </a:r>
            <a:endParaRPr lang="fr-FR" sz="2800" dirty="0">
              <a:solidFill>
                <a:schemeClr val="tx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4229387837"/>
      </p:ext>
    </p:extLst>
  </p:cSld>
  <p:clrMapOvr>
    <a:masterClrMapping/>
  </p:clrMapOvr>
  <p:transition spd="med">
    <p:pull/>
  </p:transition>
  <p:timing>
    <p:tnLst>
      <p:par>
        <p:cTn id="1" dur="indefinite" restart="never" nodeType="tmRoot"/>
      </p:par>
    </p:tnLst>
  </p:timing>
</p:sld>
</file>

<file path=ppt/theme/theme1.xml><?xml version="1.0" encoding="utf-8"?>
<a:theme xmlns:a="http://schemas.openxmlformats.org/drawingml/2006/main" name="Facette">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375</TotalTime>
  <Words>1780</Words>
  <Application>Microsoft Office PowerPoint</Application>
  <PresentationFormat>Grand écran</PresentationFormat>
  <Paragraphs>62</Paragraphs>
  <Slides>22</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22</vt:i4>
      </vt:variant>
    </vt:vector>
  </HeadingPairs>
  <TitlesOfParts>
    <vt:vector size="28" baseType="lpstr">
      <vt:lpstr>Arabic Typesetting</vt:lpstr>
      <vt:lpstr>Arial</vt:lpstr>
      <vt:lpstr>Tahoma</vt:lpstr>
      <vt:lpstr>Trebuchet MS</vt:lpstr>
      <vt:lpstr>Wingdings 3</vt:lpstr>
      <vt:lpstr>Facette</vt:lpstr>
      <vt:lpstr>المحاضرة رقم 04</vt:lpstr>
      <vt:lpstr>المطلب الأول: الاستدلال في حالة الجرم المشهود-التلبس-.</vt:lpstr>
      <vt:lpstr>أولا/ ماذا نقصد بالتلبس</vt:lpstr>
      <vt:lpstr>من خلال نص المادة نستنتج حالات التلبس التي أوردها المشرع على سبيل الحصر ولايجوز القياس عليها. 1- مشاهدة الجريمة حال إرتكابها. 2- مشاهدة الجريمة عقب إرتكابها. 3- متابعة العامة للمشتبه فيه بالصياح. 4- وجود أشياء ( أداة الجريمة أو محلها) مع المشتبه فيه. 5- وجود آثار أو دلائل تفيد إرتكاب الجريمة 6- إكتشاف الجريمة في مسكن والتبليغ عنها في الحال . وحالة التلبس توجد على صورتين: تلبس فعلي (الفقرتين 1 و2) وتلبس حكمي أو مفترض (الفقرة 3) سواء كان الجرم جناية أو جنحة، ولا تعرف المخالفات التلبس</vt:lpstr>
      <vt:lpstr>شروط التلبس  ولكي يصبح التلبس منتجا لآثاره مخولا لضابط الشرطة القضائية ممارسة هذه الإختصاصات يجب تحقيق الشروط التالية:  الشرط الأول أن يكتشف التلبس بطريق مشروع كأن يصادف عرضا جريمة أمامه   </vt:lpstr>
      <vt:lpstr>ثانيا/ اختصاصات الشرطة القضائية في حالة التلبس</vt:lpstr>
      <vt:lpstr>1/ ضبط المشتبه فيه واقتياده إلى أقرب مركز</vt:lpstr>
      <vt:lpstr>2/ الأمر بعدم المبارحة لمكان وقوع الجريمة</vt:lpstr>
      <vt:lpstr>3/ الاستعانة بالخبراء</vt:lpstr>
      <vt:lpstr>4/ التوقيف للنظر</vt:lpstr>
      <vt:lpstr>من هم الأشخاص المشار إليهم في المادة 50 من قانون الإجراءات الجزائية؟</vt:lpstr>
      <vt:lpstr>ماهي الضمانات المقدمة من طرف القانون والتي أحاط بها هذا الإجراء؟</vt:lpstr>
      <vt:lpstr>كما يجب على ضابط الشرطة القضائية أن يضع تحت تصرف الشخص الموقوف تحت النظر كل وسيلة تمكنه من الاتصال فورا بعائلته سواء كان أحد الأصول أو الفروع أو الإخوة أو الزوج حسب اختياره، وهذا ما حددته المادة 02/45 من الدستور: "يملك الشخص الذي يوقف للنظر حق الاتصال فورا بأسرته" ومن زيارتهم لهم أو الاتصال بمحاميه مع مراعاة سرية التحريات وحسن سيرها  أو الإتصال بمحاميه مع مراعاة سرية التحريات وحسن سيرها, وهو نفس ما نصت عليه المادة 51 مكرر1 ق إ ج  </vt:lpstr>
      <vt:lpstr>5/ التفتيش</vt:lpstr>
      <vt:lpstr>تضمن الدولة حرمة المساكن ويجرم فعل الاعتداء عليها، لكن وفي سبيل محاربة الجريمة الخطيرة يمكن لضابط الشرطة القضائية وبمناسبة جناية أو جنحة متلبس بها أن يقوم بتفتيش المساكن طبقا لنص المادة 44 من ق إ ج ج ،  وذلك فيما يتعلق بمساكن الأشخاص الذين يكونوا قد ساهموا في الجناية أو الجنحة أو يجوزون على أوراق أو أشياء لها صلة بالأفعال المجرمة</vt:lpstr>
      <vt:lpstr>6/حجز الأشياء وضبطها </vt:lpstr>
      <vt:lpstr>المطلب الثاني/ سلطات الشرطة القضائية في إستعمال أساليب التحري الخاصة</vt:lpstr>
      <vt:lpstr>أولا/ التسرب </vt:lpstr>
      <vt:lpstr>والتسرب المنظم يقوم على مجموعة من الشروط هي: -أن يحصل الضابط على إذن من السلطة المختصة، ممثلة في وكيل الجمهورية ، إذن مكتوب ومسبب لمدة أقصاها أربعة(04)أشهر، قابلة للتجديد مرة واحدة لنفس الفترة حسب مقتضيات البحث و التحري. -أن يذكر في الإذن الممنوح لضابط الشرطة القضائية الجريمة التي تطبق عليها عملية التسرب، وأن يذكر فيه هوية ضابط الشرطة القضائية التي تتم عملية التسرب تحت إشرافه.</vt:lpstr>
      <vt:lpstr>ثانيا/ اعتراض المراسلات والتقاط الصور</vt:lpstr>
      <vt:lpstr>استنادا للفقرة الرابعة من المادة 65 مكرر5 ق إج، أجاز المشرع لقاضي التحقيق أن يعهد لضباط الشرطة القضائية بإذن مكتوب وتحت مراقبته المباشرة القيام باعتراض المراسلات التي تتم عن طريق وسائل الاتصال السلكية و اللاسلكية، وكذا وضع الترتيبات التي تتم عن طريق وسائل الاتصال من أجل التقاط وتثبيت وبث وتسجيل الكلام المتفوه به بصفة خاصة أو عمومية أو إلتقاط صور لشخص أو عدة أشخاص يتواجدون في مكان خاص. ومن أجل القيام بالترتيبات اللازمة لتنفيذ الإجراءات المذكورة، أجازت الفقرة الثانية من المادة 65مكرر5 من ق إ ج ج لضابط الشرطة القضائية المأذون له من طرف قاضي التحقيق بالدخول إلى المحلات السكنية أو غيرها ولو خارج المواعيد المقررة في المادة 47 من ق إ ج وبغير علم أو رضاء الأشخاص الذين لهم حق على تلك الأماكن</vt:lpstr>
      <vt:lpstr>نهاية المحاضرة</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رقم 04</dc:title>
  <dc:creator>Trust info</dc:creator>
  <cp:lastModifiedBy>Trust info</cp:lastModifiedBy>
  <cp:revision>24</cp:revision>
  <dcterms:created xsi:type="dcterms:W3CDTF">2023-02-17T15:13:04Z</dcterms:created>
  <dcterms:modified xsi:type="dcterms:W3CDTF">2023-02-17T21:42:19Z</dcterms:modified>
</cp:coreProperties>
</file>